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0" r:id="rId2"/>
    <p:sldId id="258" r:id="rId3"/>
    <p:sldId id="294" r:id="rId4"/>
    <p:sldId id="295" r:id="rId5"/>
    <p:sldId id="296" r:id="rId6"/>
    <p:sldId id="297" r:id="rId7"/>
    <p:sldId id="29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1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96" y="3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E3A00-02C2-5F41-8E60-DC0B1522CFE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547DD-B698-1F4D-A1F5-76BB9F38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9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9608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266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7060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0994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25065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8733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6437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9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2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6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8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9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8CEC7-479C-B043-B10E-C428E52B9FB1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083277" y="9778"/>
            <a:ext cx="4029252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Opening Inquiry</a:t>
            </a:r>
            <a:endParaRPr lang="en-US" sz="3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Monday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, January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9,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2017</a:t>
            </a:r>
            <a:endParaRPr lang="en-US" sz="2800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endParaRPr lang="en-US" sz="2000" dirty="0" smtClean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r>
              <a:rPr lang="en-US" sz="2200" b="1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Instructions for Independent Work (15 min.)</a:t>
            </a: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endParaRPr lang="en-US" sz="800" b="1" dirty="0" smtClean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r>
              <a:rPr lang="en-US" sz="2200" b="1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Put a heading in your </a:t>
            </a:r>
            <a:r>
              <a:rPr lang="en-US" sz="2200" b="1" dirty="0" smtClean="0">
                <a:solidFill>
                  <a:srgbClr val="FF0000"/>
                </a:solidFill>
                <a:latin typeface="Helvetica"/>
                <a:ea typeface="Calibri"/>
                <a:cs typeface="Helvetica"/>
                <a:sym typeface="Calibri"/>
              </a:rPr>
              <a:t>CPAR Reading</a:t>
            </a:r>
            <a:r>
              <a:rPr lang="en-US" sz="2200" b="1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 section with the title: </a:t>
            </a:r>
            <a:r>
              <a:rPr lang="en-US" sz="2200" b="1" i="1" dirty="0" smtClean="0">
                <a:solidFill>
                  <a:srgbClr val="FF0000"/>
                </a:solidFill>
                <a:latin typeface="Helvetica"/>
                <a:ea typeface="Calibri"/>
                <a:cs typeface="Helvetica"/>
                <a:sym typeface="Calibri"/>
              </a:rPr>
              <a:t>Vision, Problem, Purpose</a:t>
            </a:r>
            <a:endParaRPr lang="en-US" sz="2200" b="1" i="1" dirty="0" smtClean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endParaRPr lang="en-US" sz="800" b="1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marL="342900" indent="-342900" algn="l">
              <a:spcBef>
                <a:spcPts val="28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Read “Bill Ayers, Demand the Impossible! (Excerpt #8).”</a:t>
            </a:r>
          </a:p>
          <a:p>
            <a:pPr marL="342900" indent="-342900" algn="l">
              <a:spcBef>
                <a:spcPts val="28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Copy and finish this sentence: </a:t>
            </a:r>
            <a:r>
              <a:rPr lang="en-US" sz="2400" b="1" i="1" dirty="0" smtClean="0">
                <a:solidFill>
                  <a:srgbClr val="FF0000"/>
                </a:solidFill>
              </a:rPr>
              <a:t>Ayers wrote this piece because…</a:t>
            </a:r>
            <a:endParaRPr lang="en-US" sz="2400" b="1" dirty="0">
              <a:solidFill>
                <a:srgbClr val="FF0000"/>
              </a:solidFill>
            </a:endParaRPr>
          </a:p>
          <a:p>
            <a:pPr lvl="0" algn="l">
              <a:spcBef>
                <a:spcPts val="280"/>
              </a:spcBef>
              <a:buClr>
                <a:srgbClr val="000000"/>
              </a:buClr>
              <a:buSzPct val="100000"/>
            </a:pPr>
            <a:endParaRPr lang="en-US" sz="2400" b="1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endParaRPr lang="en-US" sz="2400" b="1" dirty="0" smtClean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endParaRPr lang="en-US" sz="2400" b="1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100000"/>
            </a:pPr>
            <a:endParaRPr lang="en-US" sz="2400" b="1" dirty="0" smtClean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endParaRPr lang="en-US" sz="2400" b="1" dirty="0" smtClean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2" name="Picture 4" descr="https://lh3.googleusercontent.com/FkUe7rL3BgCS7-hYowSpJqs-LUrQbLYveytmB0YHfSZZItuLmMVCHy_YcIQAm_srwHm-Bx2ZXjKAVQaCXZfLp5yA_v6f1WhWWca3i9G2ZRbC3iGWllFGNVUPrafuOu6G56tMCk0d6f9_pZ3B58V-y0hCXGz5JbMulQYwT-d0KAnUGtZDOuUHHH-7kV5cD-nRPasW2KQ9PMoSDL73FMKed3KCun9m-CMLGVK_Osr0rqYiG3XggVfNTo9iEsMyvSavskuujdvjnzM1Fmlnq1FvgkuFeoa02KjrgXCAnzZEbWetRRBZpv1mncZ_EYK_w2UNIN5aYTERaPYdR7hGVQZBnSpNG8N5Ik0wqs0ISl0HoFilZ9W0jDF1_D9MK65CzLy8WdTtvRAN4XhuEaumblAaLU9YEhEyhZqN6QsP9nepbd1eLZTNq39VB_X6fhMU-oXMAV26LDMc15q8FWQL_GDI-TCUO-4MRJEufxMGAB8Piu-b7ZuvllmZSQO4hFgzWNFaQeLMBZ1d5JhXHnWleaARt4a5q00tzFBGjZ3zapb8dFMGH6KHMsOxW8L71SxMYC-ujv7vVF649s6JX2hmAgTrB2GX0X_M396pk7nIlDPpQyQaM0OFOZ-DnQ=w693-h92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9238"/>
            <a:ext cx="4785237" cy="63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2754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3935896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Today’s Agenda</a:t>
            </a:r>
            <a:endParaRPr lang="en-US" sz="3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Friday</a:t>
            </a:r>
            <a:r>
              <a:rPr lang="en-US" sz="2000" dirty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, December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16, </a:t>
            </a:r>
            <a:r>
              <a:rPr lang="en-US" sz="2000" dirty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2016</a:t>
            </a:r>
            <a:endParaRPr lang="en-US" sz="2800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endParaRPr lang="en-US" sz="20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Opening Inquiry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Meeting and Objectives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Independent Work:</a:t>
            </a:r>
          </a:p>
          <a:p>
            <a:pPr marL="800100" lvl="1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Vision, Purpose, Problem, Questions</a:t>
            </a:r>
          </a:p>
          <a:p>
            <a:pPr marL="800100" lvl="1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Grade filing and organization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Create 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Our 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Purpose &amp; Problem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Create our Research Vision</a:t>
            </a:r>
            <a:endParaRPr lang="en-US" sz="20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b="1" u="sng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Announcements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en-US" sz="24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MLK Day 1/16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need </a:t>
            </a:r>
            <a:r>
              <a:rPr lang="en-US" sz="20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1/5 </a:t>
            </a:r>
            <a:r>
              <a:rPr lang="en-US" sz="20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work from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Destiny, Alexius, Mya, Justin, </a:t>
            </a:r>
            <a:r>
              <a:rPr lang="en-US" sz="20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Makaylen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Kierra</a:t>
            </a: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40480" y="68724"/>
            <a:ext cx="51577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i="1" u="sng" dirty="0" smtClean="0">
                <a:latin typeface="Helvetica"/>
                <a:ea typeface="Calibri"/>
                <a:cs typeface="Helvetica"/>
                <a:sym typeface="Calibri"/>
              </a:rPr>
              <a:t>Objectives:</a:t>
            </a:r>
            <a:endParaRPr lang="en-US" sz="2000" b="1" i="1" u="sng" dirty="0">
              <a:latin typeface="Helvetica"/>
              <a:ea typeface="Calibri"/>
              <a:cs typeface="Helvetica"/>
              <a:sym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Identify a research vision.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Infer a research problem &amp; purpose.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Create a research problem, purpose, and vision.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5896" y="2810226"/>
            <a:ext cx="5208104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i="1" u="sng" dirty="0" smtClean="0">
                <a:latin typeface="Helvetica"/>
                <a:ea typeface="Calibri"/>
                <a:cs typeface="Helvetica"/>
                <a:sym typeface="Calibri"/>
              </a:rPr>
              <a:t>This Week </a:t>
            </a:r>
            <a:r>
              <a:rPr lang="en-US" sz="2000" b="1" i="1" u="sng" dirty="0" smtClean="0">
                <a:latin typeface="Helvetica"/>
                <a:ea typeface="Calibri"/>
                <a:cs typeface="Helvetica"/>
                <a:sym typeface="Calibri"/>
              </a:rPr>
              <a:t>in </a:t>
            </a:r>
            <a:r>
              <a:rPr lang="en-US" sz="2000" b="1" i="1" u="sng" dirty="0" smtClean="0">
                <a:latin typeface="Helvetica"/>
                <a:ea typeface="Calibri"/>
                <a:cs typeface="Helvetica"/>
                <a:sym typeface="Calibri"/>
              </a:rPr>
              <a:t>English Amped:</a:t>
            </a:r>
            <a:endParaRPr lang="en-US" sz="2000" b="1" dirty="0" smtClean="0">
              <a:solidFill>
                <a:srgbClr val="FF6600"/>
              </a:solidFill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36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Monday: </a:t>
            </a:r>
            <a:r>
              <a:rPr lang="en-US" sz="2000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Research Problem, Purpose, &amp; Vision</a:t>
            </a:r>
          </a:p>
          <a:p>
            <a:pPr marL="342900" indent="-342900">
              <a:spcBef>
                <a:spcPts val="36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Tuesday: </a:t>
            </a:r>
            <a:r>
              <a:rPr lang="en-US" sz="2000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Input Surveys; Analyze Research Article</a:t>
            </a:r>
          </a:p>
          <a:p>
            <a:pPr marL="342900" indent="-342900">
              <a:spcBef>
                <a:spcPts val="36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Writing Wednesday: </a:t>
            </a:r>
            <a:r>
              <a:rPr lang="en-US" sz="2000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Workshop on audience and Purpose + ORWS</a:t>
            </a:r>
          </a:p>
          <a:p>
            <a:pPr marL="342900" indent="-342900">
              <a:spcBef>
                <a:spcPts val="36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Thursday: </a:t>
            </a:r>
            <a:r>
              <a:rPr lang="en-US" sz="2000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Input Surveys; Cycle of Critical Praxis; Continue to Analyze Research Article</a:t>
            </a:r>
          </a:p>
          <a:p>
            <a:pPr marL="342900" indent="-342900">
              <a:spcBef>
                <a:spcPts val="36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Friday: </a:t>
            </a:r>
            <a:r>
              <a:rPr lang="en-US" sz="2000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Finish surveys; Restorative Justice; Featured Artists Friday</a:t>
            </a:r>
            <a:endParaRPr lang="en-US" sz="2000" b="1" dirty="0" smtClean="0">
              <a:solidFill>
                <a:srgbClr val="7030A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2632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4994787" y="7937"/>
            <a:ext cx="4070983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Independent Work</a:t>
            </a:r>
            <a:endParaRPr lang="en-US" sz="3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r>
              <a:rPr lang="en-US" sz="2000" dirty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Friday, January 6, 2017</a:t>
            </a:r>
            <a:endParaRPr lang="en-US" sz="2800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endParaRPr lang="en-US" sz="20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Bill Ayers’ piece is a concrete </a:t>
            </a:r>
            <a:r>
              <a:rPr lang="en-US" sz="2200" b="1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200" b="1" i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is a vision? Why do researchers need a vision?</a:t>
            </a:r>
            <a:endParaRPr lang="en-US" sz="2200" b="1" i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2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Continue to work independently.</a:t>
            </a: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2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you must ask a questions, ask your group before you ask teachers.</a:t>
            </a: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2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Use the text to answer the questions on the handout. Add your answers to the opening inquiry from today.</a:t>
            </a:r>
            <a:endParaRPr lang="en-US" sz="2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 descr="https://lh3.googleusercontent.com/DZEbbfsOu3vOlNVHAMFnrDERCCz-ljFBd0CwLiGshNu7SIGzcdch3D2163DfoDXxBELAvlwHsd3ulcK1LEy2JRm7KGdAJ0zx30EfwqQkA1g4VEUWvgd-iDWT-_9IGV-KZWsEJIy8ZxADdTc3G8yYHonBTMdL_hUexHoJmyJgGJKZoSXVDVgvMM5XM61uJuXgA3qrgdzeNFI16OrtSigHYtmWn4-cuufUZnooMIXpSEeP1gkzJCHA0TdSm0Dr66466btZGfGjIU_buOc7Rn72yfoYQ1i4cl8blIDbNI7pucyer2VPX3JZylyFpPOhxkd3U6xbk7zipTelZRwr2UbkKeVe3S9F1McOqsroFG75WW9oHjHb5eGInNQRckeawihYpbtEpWrR0a0DYQDjh22aPCgRkJlxyI2rOdMVhX3eU9obeaC5onlbT5dYuAiGLMaO-1Np7X3U0rVR1ZJGu_FDPbC4cxijFzJmB6cp1JM_v0x2lzcqrGxFufXppXtQSDB1GJjiI0sI3rUVu8aF5CooinQKWHBqAF-g5N1KkX47VWMgFg4CFn6ZhQrlHEYUSuPJ-CnsuepATvYJpUJDI_bC9wKkIVN3jqy4mttCAdWGhsF9RV8lknIg8g=w693-h92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" y="88491"/>
            <a:ext cx="4774141" cy="636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8842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0" y="7937"/>
            <a:ext cx="4070983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Collaborative Work</a:t>
            </a:r>
            <a:endParaRPr lang="en-US" sz="3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r>
              <a:rPr lang="en-US" sz="2000" dirty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Friday, January 6, 2017</a:t>
            </a:r>
            <a:endParaRPr lang="en-US" sz="2800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Compare group answers. Choose or create the best answer for your group to share with the class.</a:t>
            </a: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2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algn="l">
              <a:spcBef>
                <a:spcPts val="360"/>
              </a:spcBef>
              <a:buClr>
                <a:srgbClr val="000000"/>
              </a:buClr>
              <a:buSzPct val="100000"/>
              <a:buAutoNum type="arabicPeriod"/>
            </a:pP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What is the purpose of this piece?</a:t>
            </a:r>
          </a:p>
          <a:p>
            <a:pPr marL="457200" indent="-457200" algn="l">
              <a:spcBef>
                <a:spcPts val="360"/>
              </a:spcBef>
              <a:buClr>
                <a:srgbClr val="000000"/>
              </a:buClr>
              <a:buSzPct val="100000"/>
              <a:buAutoNum type="arabicPeriod"/>
            </a:pP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What is the problem?</a:t>
            </a:r>
          </a:p>
          <a:p>
            <a:pPr marL="457200" indent="-457200" algn="l">
              <a:spcBef>
                <a:spcPts val="360"/>
              </a:spcBef>
              <a:buClr>
                <a:srgbClr val="000000"/>
              </a:buClr>
              <a:buSzPct val="100000"/>
              <a:buAutoNum type="arabicPeriod"/>
            </a:pP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How does Bill Ayers create his vision?</a:t>
            </a:r>
          </a:p>
          <a:p>
            <a:pPr marL="457200" indent="-457200" algn="l">
              <a:spcBef>
                <a:spcPts val="360"/>
              </a:spcBef>
              <a:buClr>
                <a:srgbClr val="000000"/>
              </a:buClr>
              <a:buSzPct val="100000"/>
              <a:buAutoNum type="arabicPeriod"/>
            </a:pP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What is his purpose for creating the vision?</a:t>
            </a:r>
            <a:endParaRPr lang="en-US" sz="22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https://lh3.googleusercontent.com/97aQpiaTkUntulcEX7MTxzl6waU8gAlp3tqAkz3wJDA9No0QcKofQ5P4vky6dcQpDXwHRhzl2zrcl0_bIFZi-mkhLiC5-RoShzoXVgdqLkP0W3w_0080BnYghx6QwzpN63UAY5KBSkkofH812yQTaNGUDzGu8dJzf8DqzSK3fcanMO_TTFajhBuJJK35KejKNR2lm3Yn35BDESnh-UMHKmTX4vY_tqb5A4hb6Aj7xVT44EJiiwuBdD_u8wnZRB2ylrW6-R4-Vdz6x8pnWph1jSEzrvHeWGi28y8Xk-ZRAdttOi6-BrlrsKhYm09pPDbS-XP-6Qe94j6J_gFRpk3A1Gg9vqXt-U1E036DGtYpmG8FFBshhFVWrb4iYP2jj7nXE1YvynzT-yufIDcy1DVtnfgJhz2BSoombKygc_9QxPkSi2htZ9QfwVIxveFJrwleW_alSw0arzpNthsOpw07ekpY_JR_L6k3RoajC7n0WQSRr962CaXiZ7zz0YqLMqr-jQT8edLdqtwGnQL6PjB_faU6HtQI_krzehXitCQoEBM_n2h9MB2-6c9zDFJeWijlAn5HKdsHzZjzUZOSqCAbeu6ZECexPtVQn3qSrSANFJAnqZFCZA=w693-h92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14" y="160338"/>
            <a:ext cx="4943686" cy="65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9589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073017" y="0"/>
            <a:ext cx="4070983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Research Purpose and Problem</a:t>
            </a:r>
            <a:endParaRPr lang="en-US" sz="3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r>
              <a:rPr lang="en-US" sz="2000" dirty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Friday, January 6, 2017</a:t>
            </a:r>
            <a:endParaRPr lang="en-US" sz="2800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Consider our research on school climate and student voice. </a:t>
            </a: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Create responses with your group to share with the class. Each person will add these responses to their classwork for today.</a:t>
            </a: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2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algn="l">
              <a:spcBef>
                <a:spcPts val="360"/>
              </a:spcBef>
              <a:buClr>
                <a:srgbClr val="000000"/>
              </a:buClr>
              <a:buSzPct val="100000"/>
              <a:buAutoNum type="arabicPeriod"/>
            </a:pPr>
            <a:r>
              <a:rPr lang="en-US" sz="22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is our research </a:t>
            </a:r>
            <a:r>
              <a:rPr lang="en-US" sz="2200" b="1" u="sng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r>
              <a:rPr lang="en-US" sz="22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457200" indent="-457200" algn="l">
              <a:spcBef>
                <a:spcPts val="360"/>
              </a:spcBef>
              <a:buClr>
                <a:srgbClr val="000000"/>
              </a:buClr>
              <a:buSzPct val="100000"/>
              <a:buAutoNum type="arabicPeriod"/>
            </a:pPr>
            <a:r>
              <a:rPr lang="en-US" sz="22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is our research </a:t>
            </a:r>
            <a:r>
              <a:rPr lang="en-US" sz="2200" b="1" u="sng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r>
              <a:rPr lang="en-US" sz="22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098" name="Picture 2" descr="https://lh3.googleusercontent.com/GNicaeQtP4T-XkCysGoABz_PpVoceJ9_FsQgM_KP4DAz9KLoL7_SY0wEGheWdYEduCZm-ktWinlMjNpYUxU7r6SX8AEik3ncMQBsG1Q7EDJWRX440RyqMDQ-aoYJnGd9nkmPkQjwieg3AwSJG38iLt7P_kRs25cGZV8Hnu3XkhygHQGAReAvd2AjzN_Ci82d59KK5D9z9oWBcyzFcg0qzn9c8j9MNX38WgfAlvDW96JOGQbTMF1OJgPByolBjqKIdzrXQo5z7BIUgAmp2w3ez8mKAibRo533vPCMe_XK28PmxGuPqRn_egrB_SvQmEOXqOSolFyvP7LJZDRoVrhRzk39V1vxpqDR7c6BG4o1HQ0vVHrKVvkQhq0RTkLvTST2ak1FYmSJ6W0IKXqbWudhzdRYXAKztlClpS4sOcw56Hio6bvLxe7azD9Q7dW6CUesAQVw4ODfladcox4WGQUiWTfwVjW-vWlh1aoQ3gDzOiOOtDShWqwckHGbgUDL40Tjmr4GQc9Y4DGgYsTQE0JC8Mf2aqPjJBIzZKHkwXnivPq-Dib_-07_iEZkAUGZCES1yWRrpK4yh_VAtzKSwN_b5MBqxRDMsuv_XoFaRh-Q0a7QpUsRFrIqfw=w693-h92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3388"/>
            <a:ext cx="4786345" cy="63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547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4070983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Research Vision</a:t>
            </a:r>
            <a:endParaRPr lang="en-US" sz="3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r>
              <a:rPr lang="en-US" sz="2000" dirty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Friday,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January 6, </a:t>
            </a:r>
            <a:r>
              <a:rPr lang="en-US" sz="2000" dirty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2016</a:t>
            </a:r>
            <a:endParaRPr lang="en-US" sz="2800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Consider the </a:t>
            </a:r>
            <a:r>
              <a:rPr lang="en-US" sz="2000" b="1" u="sng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u="sng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for our research on school climate and student voice. </a:t>
            </a: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200" b="1" u="sng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Create a vision</a:t>
            </a:r>
            <a:r>
              <a:rPr lang="en-US" sz="22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Imagine McKinley as it could be if we achieved our research purpose and solved our research problem.</a:t>
            </a: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Create your personal vision.</a:t>
            </a: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You may use words, pictures, images, or any combination.</a:t>
            </a: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2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Create a collective vision by adding your vision to your class’s collage.</a:t>
            </a: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2" name="Picture 2" descr="https://lh3.googleusercontent.com/16681rjswfp2MlUfH0Lc6fvIqhMTRwEcRabDQddYx9HoAPyr5x3ocg3kFQS6N19IvqKFZ61IELa5uHYPmGQdLA9MWmaoFmUNzmbAzTMEhJWbQCQi0-Tt1wncRLTSp_6CGHNT3XRaLxAyHNFi94nVZ7hcpWSVQadOsZlUqfoFcUpk6OYXKVz0ycz-EkPgGLYkcPOTfG9uzWakEMf5HgkhAc8gSr3dbdMdjMwBwKKdQ6PLijCJ0Aqwd94lQTqYqdRahElpT34qN11mdbdFitS_eQzQoM3ukldZ-KXgDbFE3ki0iylLAzWpaCNG8dejxl3nsnliF2sHzcnWWVN7FI-oQRaXL1VHXH5Cg3zLNL2zAxU7s4XFu0KHkM-1NSbIGvV0wTQps-0qL5LLwl0L0QBEvtOr4ZBRte0z4xzdD6ydcpekAcXi6DRvZ03wpEORPkcP9cLaTUWl2bKmLvC2dqvGoFMjVwoM4H7ccgbQa5Lx0lxFqikC1aRHMumxo3KeO53f59xgSpgTnuH48tua4zzjRRB4HwgYiHIFNd8rI7456BhotgESP_qUDDUgei73jdEUfLVCtIKmq0CzJlkMxKVZc_EJa2rZm0ZOguPgo46sgNW8b7e0yTrTpA=w693-h92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58" y="160338"/>
            <a:ext cx="4855869" cy="64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655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073017" y="0"/>
            <a:ext cx="4070983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  <a:endParaRPr lang="en-US" sz="3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Friday, January 6, 2016</a:t>
            </a:r>
            <a:endParaRPr lang="en-US" sz="2800" dirty="0" smtClean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What did we learn?</a:t>
            </a:r>
            <a:endParaRPr lang="en-US" sz="2000" b="1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73016" y="2133499"/>
            <a:ext cx="407098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i="1" u="sng" dirty="0" smtClean="0">
                <a:latin typeface="Helvetica"/>
                <a:ea typeface="Calibri"/>
                <a:cs typeface="Helvetica"/>
                <a:sym typeface="Calibri"/>
              </a:rPr>
              <a:t>Objectives:</a:t>
            </a:r>
            <a:endParaRPr lang="en-US" sz="2000" b="1" i="1" u="sng" dirty="0">
              <a:latin typeface="Helvetica"/>
              <a:ea typeface="Calibri"/>
              <a:cs typeface="Helvetica"/>
              <a:sym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Identify a research vision.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Infer a research problem &amp; purpose.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Create a research problem, purpose, and vision.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s://lh3.googleusercontent.com/1FvA2xSIsoPYmYTTB7XRBC0yN-P_0nEzbR6S5IgHjTxqciKN-IL5NAX6Ve6lQNx36sLHCTuqD9HnuUWy4clChhfEWNDwnVeYBMtonq0g-TYkfn0zvbu9mkfJmnS-Yf5tHfMnGppPd1PLt6Bzg7Y_7xMS_3i7z05CijWWcd0wEtVEfGwbJq_bkIM_h9hJrufJYcfb3XOlTNUR6C4iKX1he5TUv7yTw8IEMCBolAj0KiFbfQkNJ_wjNBacM7iX06Ey1rdt1K7kGRAww0Sg-zAZYgZ960bsbJR5ksu-buzd3uXjnBi3sO4jTQvLOEXmNX4Xc4T7feLDICFnX0uGUjY-FG_tkEEyzURBlmXfA-rP0Z_zMX2nb9U_RpvTSQKJn5UZQ2Jft9TtCeeIkx5VBtXMjtHSDLIjkh76kOynlQjrNgOp2xLp6Psp1TKzTS4SGutChBFyh2oOF8jDiWbLFl8Of58GKpue7UtBZR49_lrl4ex1uHkBAoQkTECiwPkp3039JAXePeBBc9I43SMidbsiJdnn3L5jy3u5c6zN3b59kmMP1U37S3AXWScrq1YD6QP1LNbTXcxHJEdEs2Ga7Lc67U_8MJ4V2Gu1-OlT6pIJS6W-7DwpjpdmJg=w1231-h92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" y="1297858"/>
            <a:ext cx="4965555" cy="372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822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6480</TotalTime>
  <Words>522</Words>
  <Application>Microsoft Office PowerPoint</Application>
  <PresentationFormat>On-screen Show (4:3)</PresentationFormat>
  <Paragraphs>92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Biddick</dc:creator>
  <cp:lastModifiedBy>Destiny A. Cooper</cp:lastModifiedBy>
  <cp:revision>245</cp:revision>
  <dcterms:created xsi:type="dcterms:W3CDTF">2016-09-25T21:47:07Z</dcterms:created>
  <dcterms:modified xsi:type="dcterms:W3CDTF">2017-01-09T12:45:49Z</dcterms:modified>
</cp:coreProperties>
</file>