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94" r:id="rId2"/>
    <p:sldId id="258" r:id="rId3"/>
    <p:sldId id="299" r:id="rId4"/>
    <p:sldId id="301" r:id="rId5"/>
    <p:sldId id="302" r:id="rId6"/>
    <p:sldId id="303" r:id="rId7"/>
    <p:sldId id="304" r:id="rId8"/>
    <p:sldId id="305" r:id="rId9"/>
    <p:sldId id="306" r:id="rId10"/>
    <p:sldId id="30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7C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1" autoAdjust="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11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E3A00-02C2-5F41-8E60-DC0B1522CFE8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9547DD-B698-1F4D-A1F5-76BB9F3828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196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70607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17630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12667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36882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00131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3411622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133477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2769443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074689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/>
              <a:t>Supplies:</a:t>
            </a:r>
            <a:r>
              <a:rPr lang="en-US" baseline="0" dirty="0"/>
              <a:t> laptops, </a:t>
            </a:r>
            <a:endParaRPr dirty="0"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78190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492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533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27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223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039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6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84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70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28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59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8CEC7-479C-B043-B10E-C428E52B9FB1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547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8CEC7-479C-B043-B10E-C428E52B9FB1}" type="datetimeFigureOut">
              <a:rPr lang="en-US" smtClean="0"/>
              <a:t>1/18/2017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42070-B4F9-0048-9D66-70400637C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2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5692462" y="7937"/>
            <a:ext cx="3451538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Opening Inquiry</a:t>
            </a:r>
            <a:endParaRPr lang="en-US" sz="3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280"/>
              </a:spcBef>
              <a:buClr>
                <a:srgbClr val="000000"/>
              </a:buClr>
              <a:buSzPct val="25000"/>
            </a:pPr>
            <a:r>
              <a:rPr lang="en-US" sz="2000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Tuesday</a:t>
            </a:r>
            <a:r>
              <a:rPr lang="en-US" sz="2000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, January 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17, </a:t>
            </a:r>
            <a:r>
              <a:rPr lang="en-US" sz="2000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2017</a:t>
            </a:r>
            <a:endParaRPr lang="en-US" sz="2800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Instructions (5 minutes)</a:t>
            </a: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Put </a:t>
            </a:r>
            <a:r>
              <a:rPr lang="en-US" sz="2000" dirty="0">
                <a:solidFill>
                  <a:schemeClr val="tx1"/>
                </a:solidFill>
                <a:latin typeface="Arial Black" panose="020B0A04020102020204" pitchFamily="34" charset="0"/>
              </a:rPr>
              <a:t>a heading on a sheet of paper in your </a:t>
            </a:r>
            <a:r>
              <a:rPr lang="en-US" sz="2000" dirty="0">
                <a:solidFill>
                  <a:srgbClr val="FF0000"/>
                </a:solidFill>
                <a:latin typeface="Arial Black" panose="020B0A04020102020204" pitchFamily="34" charset="0"/>
              </a:rPr>
              <a:t>CPAR Reading </a:t>
            </a:r>
            <a:r>
              <a:rPr lang="en-US" sz="2000" dirty="0">
                <a:solidFill>
                  <a:schemeClr val="tx1"/>
                </a:solidFill>
                <a:latin typeface="Arial Black" panose="020B0A04020102020204" pitchFamily="34" charset="0"/>
              </a:rPr>
              <a:t>section with the title: </a:t>
            </a:r>
            <a:r>
              <a:rPr lang="en-US" sz="2000" dirty="0" err="1">
                <a:solidFill>
                  <a:srgbClr val="FF0000"/>
                </a:solidFill>
                <a:latin typeface="Arial Black" panose="020B0A04020102020204" pitchFamily="34" charset="0"/>
              </a:rPr>
              <a:t>SOAPSToneS</a:t>
            </a:r>
            <a:r>
              <a:rPr lang="en-US" sz="2000" dirty="0">
                <a:solidFill>
                  <a:srgbClr val="FF0000"/>
                </a:solidFill>
                <a:latin typeface="Arial Black" panose="020B0A04020102020204" pitchFamily="34" charset="0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Arial Black" panose="020B0A04020102020204" pitchFamily="34" charset="0"/>
              </a:rPr>
              <a:t>Noregua</a:t>
            </a:r>
            <a:r>
              <a:rPr lang="en-US" sz="2000" dirty="0">
                <a:solidFill>
                  <a:schemeClr val="tx1"/>
                </a:solidFill>
                <a:latin typeface="Arial Black" panose="020B0A04020102020204" pitchFamily="34" charset="0"/>
              </a:rPr>
              <a:t>. </a:t>
            </a:r>
            <a:endParaRPr lang="en-US" sz="20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Read </a:t>
            </a:r>
            <a:r>
              <a:rPr lang="en-US" sz="2000" dirty="0">
                <a:solidFill>
                  <a:schemeClr val="tx1"/>
                </a:solidFill>
                <a:latin typeface="Arial Black" panose="020B0A04020102020204" pitchFamily="34" charset="0"/>
              </a:rPr>
              <a:t>over the </a:t>
            </a:r>
            <a:r>
              <a:rPr lang="en-US" sz="2000" dirty="0" err="1">
                <a:solidFill>
                  <a:schemeClr val="tx1"/>
                </a:solidFill>
                <a:latin typeface="Arial Black" panose="020B0A04020102020204" pitchFamily="34" charset="0"/>
              </a:rPr>
              <a:t>SOAPSToneS</a:t>
            </a:r>
            <a:r>
              <a:rPr lang="en-US" sz="2000" dirty="0">
                <a:solidFill>
                  <a:schemeClr val="tx1"/>
                </a:solidFill>
                <a:latin typeface="Arial Black" panose="020B0A04020102020204" pitchFamily="34" charset="0"/>
              </a:rPr>
              <a:t> resource. Write down questions you need </a:t>
            </a:r>
            <a:r>
              <a:rPr lang="en-US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answered </a:t>
            </a:r>
            <a:r>
              <a:rPr lang="en-US" sz="2000" dirty="0">
                <a:solidFill>
                  <a:schemeClr val="tx1"/>
                </a:solidFill>
                <a:latin typeface="Arial Black" panose="020B0A04020102020204" pitchFamily="34" charset="0"/>
              </a:rPr>
              <a:t>to fully understand this resource.</a:t>
            </a:r>
            <a:endParaRPr lang="en-US" sz="2000" dirty="0" smtClean="0">
              <a:solidFill>
                <a:schemeClr val="tx1"/>
              </a:solidFill>
              <a:latin typeface="Arial Black" panose="020B0A040201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1026" name="Picture 2" descr="https://lh3.googleusercontent.com/gzacLSEAD5Bzn_D7qkW_SSbTVQlyB-_-gseOtzXIDTsY-8s9tlEaZWfPChI0CNxpA-ticHBNu26VnWwzVfYybOuUt0dbH2tB2JBS5DfDF5R7qIUQ785OdV8EngjdRYdYz9OnVORVIthRitDEF0Il0Ae3Z_QL3maUpPzk7TXacrjXsfDAS9l0RUiveBe0FHzMhaQO9Hx5amt6fc9CCYaMzqnmjvfjbPspmv3sQNj3_NKIVhnvXIpVrRu1qeRgDd39eAAX4d7AiwwVisBrmFQ35Ho96cbXxXyDk1KuEYeBBTl_KzvKR80Nm95oJp88m6tmN5PTcYwa3Lop18fn3jRc8GJ5nCs5LfSLITHoVsLFp-hkwPCgi-RND1czKv-JWrjl_oyA5YLUt0u8sG54QAvyHRWTcyjn0osec_pgECPL-bSIgv5fM-KvKnqPjYbk9nRp4BUqxJEI4R1q46qVCnKimMocPZhiGPMSR1sX0bdn_mBm5KD9fqebcIvWbF4yv5tDLNrSamhO3G68IemuxPBlUwA5rC6SB1zAnGI3iKhxDcytb6HXEdeQrkmdwTNcEUVwPmKA2BQlcDakA6ZlKBxfuDSxKQIu7IsgdO4qY4puKTHyMmF7tdqmlydoXiFIHta72RygrFPNoLkoRrOHvFoRKNGrkRAIIZRXjGWRfWDusYI=w851-h638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113032"/>
            <a:ext cx="5692462" cy="426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88423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5453940" y="0"/>
            <a:ext cx="3690060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Reflection </a:t>
            </a:r>
          </a:p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2000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Friday</a:t>
            </a:r>
            <a:r>
              <a:rPr lang="en-US" sz="2000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, January 12, </a:t>
            </a:r>
            <a:r>
              <a:rPr lang="en-US" sz="2000" dirty="0" smtClean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2017</a:t>
            </a:r>
          </a:p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endParaRPr lang="en-US" sz="2000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endParaRPr lang="en-US" dirty="0" smtClean="0">
              <a:solidFill>
                <a:schemeClr val="tx1"/>
              </a:solidFill>
              <a:latin typeface="Gill Sans Ultra Bold" panose="020B0A02020104020203" pitchFamily="34" charset="0"/>
              <a:ea typeface="Calibri"/>
              <a:cs typeface="Helvetica"/>
              <a:sym typeface="Calibri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400" dirty="0" smtClean="0">
                <a:solidFill>
                  <a:schemeClr val="tx1"/>
                </a:solidFill>
                <a:latin typeface="Berlin Sans FB Demi" panose="020E0802020502020306" pitchFamily="34" charset="0"/>
                <a:ea typeface="Calibri"/>
                <a:cs typeface="Calibri"/>
                <a:sym typeface="Calibri"/>
              </a:rPr>
              <a:t>Talk with your group, then prepare to share with the class:</a:t>
            </a: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400" dirty="0">
              <a:solidFill>
                <a:schemeClr val="tx1"/>
              </a:solidFill>
              <a:latin typeface="Berlin Sans FB Demi" panose="020E0802020502020306" pitchFamily="34" charset="0"/>
              <a:ea typeface="Calibri"/>
              <a:cs typeface="Calibri"/>
              <a:sym typeface="Calibri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400" dirty="0" smtClean="0">
                <a:solidFill>
                  <a:schemeClr val="tx1"/>
                </a:solidFill>
                <a:latin typeface="Berlin Sans FB Demi" panose="020E0802020502020306" pitchFamily="34" charset="0"/>
                <a:ea typeface="Calibri"/>
                <a:cs typeface="Calibri"/>
                <a:sym typeface="Calibri"/>
              </a:rPr>
              <a:t>What did we learn today about identifying and analyzing speaker, occasion, audience, subject, tone, and style </a:t>
            </a:r>
            <a:r>
              <a:rPr lang="en-US" sz="2400" b="1" dirty="0">
                <a:solidFill>
                  <a:schemeClr val="tx1"/>
                </a:solidFill>
              </a:rPr>
              <a:t>using </a:t>
            </a:r>
            <a:r>
              <a:rPr lang="en-US" sz="2400" b="1" dirty="0" err="1" smtClean="0">
                <a:solidFill>
                  <a:schemeClr val="tx1"/>
                </a:solidFill>
              </a:rPr>
              <a:t>SOAPSToneS</a:t>
            </a:r>
            <a:r>
              <a:rPr lang="en-US" sz="2400" dirty="0" smtClean="0">
                <a:solidFill>
                  <a:schemeClr val="tx1"/>
                </a:solidFill>
                <a:latin typeface="Berlin Sans FB Demi" panose="020E0802020502020306" pitchFamily="34" charset="0"/>
                <a:ea typeface="Calibri"/>
                <a:cs typeface="Calibri"/>
                <a:sym typeface="Calibri"/>
              </a:rPr>
              <a:t>?</a:t>
            </a: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pic>
        <p:nvPicPr>
          <p:cNvPr id="9218" name="Picture 2" descr="https://lh3.googleusercontent.com/FmFPkmTuvlr-2WO0viTVoF5nzsjicydSryEAKIFadREXQQ93Y7nXcT5BhBufUBOZ23Wf36wmSyF3kldmh7-0NcJntC8RdrDNn5BZoL1fJ6SgFaCAleZCxlQSf_pgUqxECGg_sIg21kz2R08Mp2pP5-w8gMC-Ng7UpM3bGPJTgo7aGYbydIhe8bBtb27WzE62DgChsqRaHs9ftzFfCg4ahdfLqE68BitgHZR4agplTZykqRue5ONkKhenFbbRVVLEFlLmYiRYZEPL6NZtHaq6RhE_mRoXX7qCxR9ZR-EbXgSISBTy_y3eZzedzx9uVxQBgfnZS_z7JuEiUCuTdPQUM7I27ftleggu4gM3f9YbC40oml9zu0eHpKIFMea8tlkjQB8T8njkVg6aLGHGRKFDCn7EAznoln_SO2W54BPpnjECEogTeRs90ezppLWlSRFI2-KTjq9We_Zbbgn5ZtFn_NRIQw3CSdYuVoiHFjdDLVzzf0B92stAr-KSP2z9wb2GVRDMK5Ij2Z8I_2hVdGyO0ExwdlEuZWfep10R9iwV2wtGBcfw97vzK49IFWm2ZBB7ct71WsZQScmdZO4J4wxOyiVQRglnuCUh0yb3MKrCn-xDUlwCegHKVSxbDV6ab875wdb8gCXDOW7HML0NOAX2D4IeKA06PNzDro6Tu8BVtSU=w479-h638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66" y="96473"/>
            <a:ext cx="4883412" cy="65180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420836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3935896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 dirty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Today’s Agenda</a:t>
            </a:r>
            <a:endParaRPr lang="en-US" sz="3200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280"/>
              </a:spcBef>
              <a:buClr>
                <a:srgbClr val="000000"/>
              </a:buClr>
              <a:buSzPct val="25000"/>
            </a:pPr>
            <a:r>
              <a:rPr lang="en-US" sz="2000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Tuesday, January 17, 2017</a:t>
            </a:r>
            <a:endParaRPr lang="en-US" sz="2800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Opening Inquiry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Meeting and Objectives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err="1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SOAPSToneS</a:t>
            </a:r>
            <a:endParaRPr lang="en-US" sz="2000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r>
              <a:rPr lang="en-US" sz="2000" dirty="0" smtClean="0">
                <a:solidFill>
                  <a:schemeClr val="tx1"/>
                </a:solidFill>
                <a:ea typeface="Calibri"/>
                <a:cs typeface="Calibri"/>
                <a:sym typeface="Calibri"/>
              </a:rPr>
              <a:t>Reflection</a:t>
            </a: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dirty="0" smtClean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Courier New"/>
              <a:buChar char="o"/>
            </a:pPr>
            <a:endParaRPr lang="en-US" sz="20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  <a:p>
            <a:pPr algn="l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400" b="1" u="sng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Announcements</a:t>
            </a:r>
            <a:r>
              <a:rPr lang="en-US" sz="24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lang="en-US" sz="2400" b="1" dirty="0" smtClean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Snack Policy Update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Website Update</a:t>
            </a: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We need 1/5 work from</a:t>
            </a:r>
            <a:r>
              <a:rPr lang="en-US" sz="20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: Mya, Justin</a:t>
            </a:r>
            <a:endParaRPr lang="en-US" sz="2000" b="1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 algn="l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We need 1/9 work from</a:t>
            </a:r>
            <a:r>
              <a:rPr lang="en-US" sz="20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40480" y="68724"/>
            <a:ext cx="5157775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i="1" u="sng" dirty="0" smtClean="0">
                <a:latin typeface="Helvetica"/>
                <a:ea typeface="Calibri"/>
                <a:cs typeface="Helvetica"/>
                <a:sym typeface="Calibri"/>
              </a:rPr>
              <a:t>Objectives:</a:t>
            </a:r>
            <a:endParaRPr lang="en-US" sz="2000" b="1" i="1" u="sng" dirty="0">
              <a:latin typeface="Helvetica"/>
              <a:ea typeface="Calibri"/>
              <a:cs typeface="Helvetica"/>
              <a:sym typeface="Calibri"/>
            </a:endParaRPr>
          </a:p>
          <a:p>
            <a:pPr marL="342900" indent="-342900">
              <a:buFont typeface="Arial"/>
              <a:buChar char="•"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 dirty="0" smtClean="0">
                <a:solidFill>
                  <a:srgbClr val="FF0000"/>
                </a:solidFill>
              </a:rPr>
              <a:t>Identify and analyze the speaker, occasion, audience, purpose, subject, tone, and style of a text using </a:t>
            </a:r>
            <a:r>
              <a:rPr lang="en-US" sz="2400" b="1" dirty="0" err="1" smtClean="0">
                <a:solidFill>
                  <a:srgbClr val="FF0000"/>
                </a:solidFill>
              </a:rPr>
              <a:t>SOAPSToneS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5896" y="2844318"/>
            <a:ext cx="5208104" cy="245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ts val="360"/>
              </a:spcBef>
              <a:buClr>
                <a:srgbClr val="000000"/>
              </a:buClr>
              <a:buSzPct val="100000"/>
            </a:pPr>
            <a:r>
              <a:rPr lang="en-US" sz="2000" b="1" i="1" u="sng" dirty="0" smtClean="0">
                <a:latin typeface="Helvetica"/>
                <a:ea typeface="Calibri"/>
                <a:cs typeface="Helvetica"/>
                <a:sym typeface="Calibri"/>
              </a:rPr>
              <a:t>This Week in English Amped:</a:t>
            </a:r>
            <a:endParaRPr lang="en-US" sz="2000" b="1" dirty="0" smtClean="0">
              <a:solidFill>
                <a:srgbClr val="FF6600"/>
              </a:solidFill>
              <a:ea typeface="Calibri"/>
              <a:cs typeface="Calibri"/>
              <a:sym typeface="Calibri"/>
            </a:endParaRPr>
          </a:p>
          <a:p>
            <a:pPr marL="342900" indent="-342900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6600"/>
                </a:solidFill>
                <a:ea typeface="Calibri"/>
                <a:cs typeface="Calibri"/>
                <a:sym typeface="Calibri"/>
              </a:rPr>
              <a:t>Tuesday</a:t>
            </a:r>
            <a:r>
              <a:rPr lang="en-US" sz="2000" b="1" dirty="0" smtClean="0">
                <a:solidFill>
                  <a:srgbClr val="7030A0"/>
                </a:solidFill>
                <a:ea typeface="Calibri"/>
                <a:cs typeface="Calibri"/>
                <a:sym typeface="Calibri"/>
              </a:rPr>
              <a:t>: See agenda. </a:t>
            </a:r>
          </a:p>
          <a:p>
            <a:pPr marL="342900" indent="-342900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6600"/>
                </a:solidFill>
                <a:ea typeface="Calibri"/>
                <a:cs typeface="Calibri"/>
                <a:sym typeface="Calibri"/>
              </a:rPr>
              <a:t>Wednesday</a:t>
            </a:r>
            <a:r>
              <a:rPr lang="en-US" sz="2000" b="1" dirty="0" smtClean="0">
                <a:solidFill>
                  <a:srgbClr val="7030A0"/>
                </a:solidFill>
                <a:ea typeface="Calibri"/>
                <a:cs typeface="Calibri"/>
                <a:sym typeface="Calibri"/>
              </a:rPr>
              <a:t>: Writing Wednesday—Formal Writing; ORWS</a:t>
            </a:r>
          </a:p>
          <a:p>
            <a:pPr marL="342900" indent="-342900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6600"/>
                </a:solidFill>
                <a:ea typeface="Calibri"/>
                <a:cs typeface="Calibri"/>
                <a:sym typeface="Calibri"/>
              </a:rPr>
              <a:t>Thursday</a:t>
            </a:r>
            <a:r>
              <a:rPr lang="en-US" sz="2000" b="1" dirty="0" smtClean="0">
                <a:solidFill>
                  <a:srgbClr val="7030A0"/>
                </a:solidFill>
                <a:ea typeface="Calibri"/>
                <a:cs typeface="Calibri"/>
                <a:sym typeface="Calibri"/>
              </a:rPr>
              <a:t>: Research Paper Draft 1</a:t>
            </a:r>
          </a:p>
          <a:p>
            <a:pPr marL="342900" indent="-342900">
              <a:spcBef>
                <a:spcPts val="36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6600"/>
                </a:solidFill>
                <a:ea typeface="Calibri"/>
                <a:cs typeface="Calibri"/>
                <a:sym typeface="Calibri"/>
              </a:rPr>
              <a:t>Friday</a:t>
            </a:r>
            <a:r>
              <a:rPr lang="en-US" sz="2000" b="1" dirty="0" smtClean="0">
                <a:solidFill>
                  <a:srgbClr val="7030A0"/>
                </a:solidFill>
                <a:ea typeface="Calibri"/>
                <a:cs typeface="Calibri"/>
                <a:sym typeface="Calibri"/>
              </a:rPr>
              <a:t>: Choose book clubs, Restorative Justice circle</a:t>
            </a:r>
          </a:p>
        </p:txBody>
      </p:sp>
    </p:spTree>
    <p:extLst>
      <p:ext uri="{BB962C8B-B14F-4D97-AF65-F5344CB8AC3E}">
        <p14:creationId xmlns:p14="http://schemas.microsoft.com/office/powerpoint/2010/main" val="204226320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3219450" y="0"/>
            <a:ext cx="5924549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 err="1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SOAPSToneS</a:t>
            </a:r>
            <a:endParaRPr lang="en-US" dirty="0" smtClean="0">
              <a:solidFill>
                <a:srgbClr val="FF66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280"/>
              </a:spcBef>
              <a:buClr>
                <a:srgbClr val="000000"/>
              </a:buClr>
              <a:buSzPct val="25000"/>
            </a:pPr>
            <a:r>
              <a:rPr lang="en-US" sz="2000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Tuesday, January 17, 2017</a:t>
            </a:r>
            <a:endParaRPr lang="en-US" sz="2800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4808" y="1924050"/>
            <a:ext cx="295555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odoni MT Black" panose="02070A03080606020203" pitchFamily="18" charset="0"/>
              </a:rPr>
              <a:t>Questions?</a:t>
            </a:r>
          </a:p>
          <a:p>
            <a:pPr algn="ctr"/>
            <a:endParaRPr lang="en-US" sz="2400" dirty="0">
              <a:latin typeface="Bodoni MT Black" panose="02070A03080606020203" pitchFamily="18" charset="0"/>
            </a:endParaRPr>
          </a:p>
          <a:p>
            <a:pPr algn="ctr"/>
            <a:r>
              <a:rPr lang="en-US" sz="2400" dirty="0" smtClean="0">
                <a:latin typeface="Bodoni MT Black" panose="02070A03080606020203" pitchFamily="18" charset="0"/>
              </a:rPr>
              <a:t>Speaker</a:t>
            </a:r>
          </a:p>
          <a:p>
            <a:pPr algn="ctr"/>
            <a:r>
              <a:rPr lang="en-US" sz="2400" dirty="0" smtClean="0">
                <a:latin typeface="Bodoni MT Black" panose="02070A03080606020203" pitchFamily="18" charset="0"/>
              </a:rPr>
              <a:t>Occasion</a:t>
            </a:r>
          </a:p>
          <a:p>
            <a:pPr algn="ctr"/>
            <a:r>
              <a:rPr lang="en-US" sz="2400" dirty="0" smtClean="0">
                <a:latin typeface="Bodoni MT Black" panose="02070A03080606020203" pitchFamily="18" charset="0"/>
              </a:rPr>
              <a:t>Audience</a:t>
            </a:r>
          </a:p>
          <a:p>
            <a:pPr algn="ctr"/>
            <a:r>
              <a:rPr lang="en-US" sz="2400" dirty="0" smtClean="0">
                <a:latin typeface="Bodoni MT Black" panose="02070A03080606020203" pitchFamily="18" charset="0"/>
              </a:rPr>
              <a:t>Purpose</a:t>
            </a:r>
          </a:p>
          <a:p>
            <a:pPr algn="ctr"/>
            <a:r>
              <a:rPr lang="en-US" sz="2400" dirty="0" smtClean="0">
                <a:latin typeface="Bodoni MT Black" panose="02070A03080606020203" pitchFamily="18" charset="0"/>
              </a:rPr>
              <a:t>Subject</a:t>
            </a:r>
          </a:p>
          <a:p>
            <a:pPr algn="ctr"/>
            <a:r>
              <a:rPr lang="en-US" sz="2400" dirty="0" smtClean="0">
                <a:latin typeface="Bodoni MT Black" panose="02070A03080606020203" pitchFamily="18" charset="0"/>
              </a:rPr>
              <a:t>Tone</a:t>
            </a:r>
          </a:p>
          <a:p>
            <a:pPr algn="ctr"/>
            <a:r>
              <a:rPr lang="en-US" sz="2400" dirty="0" smtClean="0">
                <a:latin typeface="Bodoni MT Black" panose="02070A03080606020203" pitchFamily="18" charset="0"/>
              </a:rPr>
              <a:t>Style</a:t>
            </a:r>
          </a:p>
          <a:p>
            <a:endParaRPr lang="en-US" dirty="0"/>
          </a:p>
        </p:txBody>
      </p:sp>
      <p:pic>
        <p:nvPicPr>
          <p:cNvPr id="2050" name="Picture 2" descr="https://lh3.googleusercontent.com/5GHqSSkZzMtkh4rolUU56ad9swZI1VSntLLe4GcaIKYj-QLkZ5g8CKuhtmRhvBLECYt0ievrIOCrgGLm0x4an0pJPoSHlBgQYTmWQo6lZmKdInk6R7JG5ASoaLSxX6c5mLlw1mTrYJVubKN2ZP6H-sSKlJJpxz95v5SwBl-XGVHzU7HkCam8uxxkAGdVnhQr3RbAybY592vsRmY40U9FppwutqPDaalZmzRz9TNt4C8MvNAPwunIarhlrlzZn8A-e-Q5SYy-5o7p9l03taL_rIvgULdX4diIotRMEc_pc8G5e4yZ9SdOuQbeSyWKxtOmISoh9pmv1pRtKnNmEP827Y8txHMHzAB_8FknWmcgnVHNu3y2-ZBEX_NZWAxkt0jp2kpH__l9EtNz96g7Wq92Km6bFwRo8H_asQ9OMyEWWFkyU-lGqa_L77YIi2mgM18j7VbpysWqtTxMRmgyZHgx4uJoaYUaQEDY22Bopatmt6b8-1Q5jP6AofTPs50HH_YFgEYTpmJsl0fWIxvD9zZvPd-Y_glbqUWUiJ4bMddUqTWrNN7eOqF8O3xsKdBwYGtE2t8fRCWn6TY1sDZvgF4mSAESevqMoWkfi1yv1W30ZBlTCy03xQyUDxAj7_Y0JTRMrBKDoBASq0Rh8FEF0xtWPvLprGYHXmCggArb6Q31rHE=w851-h638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336182"/>
            <a:ext cx="6094809" cy="4569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154803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4495800" y="0"/>
            <a:ext cx="4648200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 err="1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SOAPSToneS</a:t>
            </a:r>
            <a:endParaRPr lang="en-US" dirty="0" smtClean="0">
              <a:solidFill>
                <a:srgbClr val="FF66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280"/>
              </a:spcBef>
              <a:buClr>
                <a:srgbClr val="000000"/>
              </a:buClr>
              <a:buSzPct val="25000"/>
            </a:pPr>
            <a:r>
              <a:rPr lang="en-US" sz="2000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Tuesday, January 17, 2017</a:t>
            </a:r>
            <a:endParaRPr lang="en-US" sz="2800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00575" y="1120676"/>
            <a:ext cx="443865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odoni MT Black" panose="02070A03080606020203" pitchFamily="18" charset="0"/>
              </a:rPr>
              <a:t>Under your Opening Inquiry, write the subtitle:</a:t>
            </a:r>
          </a:p>
          <a:p>
            <a:pPr algn="ctr"/>
            <a:r>
              <a:rPr lang="en-US" sz="2400" dirty="0" smtClean="0">
                <a:latin typeface="Bodoni MT Black" panose="02070A03080606020203" pitchFamily="18" charset="0"/>
              </a:rPr>
              <a:t>Speaker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Read the blurb about the author on the bottom of page 1.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Read the “How listening to Students Can Be Incorporated Into Decision-Making” section.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Answer the questions about the speaker on the </a:t>
            </a:r>
            <a:r>
              <a:rPr lang="en-US" sz="2000" b="1" dirty="0" err="1" smtClean="0">
                <a:latin typeface="Berlin Sans FB Demi" panose="020E0802020502020306" pitchFamily="34" charset="0"/>
              </a:rPr>
              <a:t>SOAPSToneS</a:t>
            </a:r>
            <a:r>
              <a:rPr lang="en-US" sz="2000" b="1" dirty="0" smtClean="0">
                <a:latin typeface="Berlin Sans FB Demi" panose="020E0802020502020306" pitchFamily="34" charset="0"/>
              </a:rPr>
              <a:t> handout by discussing with your group and reaching consensus.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Each person will record the group’s responses on his or her paper.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Each group will share responses with the class and revise writing.</a:t>
            </a:r>
            <a:endParaRPr lang="en-US" sz="2000" b="1" dirty="0">
              <a:latin typeface="Berlin Sans FB Demi" panose="020E0802020502020306" pitchFamily="34" charset="0"/>
            </a:endParaRPr>
          </a:p>
        </p:txBody>
      </p:sp>
      <p:pic>
        <p:nvPicPr>
          <p:cNvPr id="3074" name="Picture 2" descr="https://lh3.googleusercontent.com/7j9wvJlNZA4tEDD6yO5l2OXXMaoMFzdGAV4IDcnmg0YsAhwzbXxfa_dg3C1iIhnoe5TE1NbKIVKFf3RkhDVEpPytZUyLXN9rgi1z82b7Ry3o3oJxfJ9ee-arzsD8W5mE1bu2N5Hm9i7qR5izmjUl3S1cjvv6lJ_QHLyN9HZRBamjLYYe5pzhTrAz1MUQcwsSjhHzs5VsesxiqHD14WVzhKw0IoXCySp_ZV8bpxXxONQew9d6gNUN0AsCXHb1-Lib9Hn_bvo4ur7KHoUBw5ThqwPtjCDGJWbrtdHxS22wixu3KPAt_x5ivwlRHJbVcVdT-njBh37gkS8Bs2gkGkmn07bvoUflWGT5z-Te3XWCA5Z-SUOFCp_xgNI9gzbWt38T6AMSgZztX_dZQGoGyFiMWOWVUNIXtmGkoqvu0IKy5JCLW3KCnwmc6Dw2rieRwLoEpB3BLM5eqIqJOUeafUE3Ifarm417Cpi-YtMe5oT_asCiwOHCGn5Pu6zQXUcmYFtW3g4PSztoF1aHISLJgnKXX0JrOpxA9F7HbNVGaTjk32LNc1uwGkYG2F0HkzSb_9irB-f1R8BoeomwFFzShGPQbj7t5LwXGbqNjuzVYYc0KUm3_8yttno4cBQrgDvKhMWtuCda7dB1Qj-Rv4vOD0gwWzvLXSra2ZdOKM1lyAdA_SQ=w479-h638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0524"/>
            <a:ext cx="4552950" cy="607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66196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4648200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 err="1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SOAPSToneS</a:t>
            </a:r>
            <a:endParaRPr lang="en-US" dirty="0" smtClean="0">
              <a:solidFill>
                <a:srgbClr val="FF66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280"/>
              </a:spcBef>
              <a:buClr>
                <a:srgbClr val="000000"/>
              </a:buClr>
              <a:buSzPct val="25000"/>
            </a:pPr>
            <a:r>
              <a:rPr lang="en-US" sz="2000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Tuesday, January 17, 2017</a:t>
            </a:r>
            <a:endParaRPr lang="en-US" sz="2800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5575" y="1071801"/>
            <a:ext cx="443865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odoni MT Black" panose="02070A03080606020203" pitchFamily="18" charset="0"/>
              </a:rPr>
              <a:t>Now write the subtitle:</a:t>
            </a:r>
          </a:p>
          <a:p>
            <a:pPr algn="ctr"/>
            <a:r>
              <a:rPr lang="en-US" sz="2400" dirty="0" smtClean="0">
                <a:latin typeface="Bodoni MT Black" panose="02070A03080606020203" pitchFamily="18" charset="0"/>
              </a:rPr>
              <a:t>Occasion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Read the opening of the article up until “Findings: Learning From Student Experience.”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Answer the questions about the text’s occasion, or context, on the </a:t>
            </a:r>
            <a:r>
              <a:rPr lang="en-US" sz="2000" b="1" dirty="0" err="1" smtClean="0">
                <a:latin typeface="Berlin Sans FB Demi" panose="020E0802020502020306" pitchFamily="34" charset="0"/>
              </a:rPr>
              <a:t>SOAPSToneS</a:t>
            </a:r>
            <a:r>
              <a:rPr lang="en-US" sz="2000" b="1" dirty="0" smtClean="0">
                <a:latin typeface="Berlin Sans FB Demi" panose="020E0802020502020306" pitchFamily="34" charset="0"/>
              </a:rPr>
              <a:t> handout by discussing with your group and reaching consensus.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Each person will record the group’s responses on his or her paper.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Each group will share responses with the class and revise writing.</a:t>
            </a:r>
            <a:endParaRPr lang="en-US" sz="2000" b="1" dirty="0">
              <a:latin typeface="Berlin Sans FB Demi" panose="020E0802020502020306" pitchFamily="34" charset="0"/>
            </a:endParaRPr>
          </a:p>
        </p:txBody>
      </p:sp>
      <p:pic>
        <p:nvPicPr>
          <p:cNvPr id="4098" name="Picture 2" descr="https://lh3.googleusercontent.com/8OTCFVvdyQXEuRRzSWJzrVYs-ulQIpn6KtpCz4KpCliJN7CHazH669bsEt1QcUs8-Z-ipH4w2t1MkDoCNWwrtlw3TGNaKLI93UDtzoSSFxXot_t51EzzQXDf4jO-vhql-0J9gJSUkwHJVWoVoHZJHukPNPgM3esbr_51ROJPgfIxht_XQMjwQaUWsE_w3dtCaW6ZpFTQtEwGfjz-k9OB8bEseVe7kl_lO1_65AHjNjeuoHoHV7S0lwCXsMBKRHoBWA_5QNbHFf8-6IfyOvHPT0iIHnaykNdQBaNwq6Bmic4UzyrO0yf1gwYJYXFckINqEi5vaAdygH94QXB8k3itJfMT6RLsx_W7sDr2Rx26vrlA1rLZ_z9iUvX0WhKRPkAfD3k7w4JQ1uufAtiLzrCWuxegRXn1wgTlhdlBXwwbro63GfseBKgMY7yGvJ_jEU_c0JrDarqCk4jIvEFpN2-SAwtmsEmcOINk0mwz2dXDjC5MoWny2i9nyR9j__nSETOEFLbXkS23eLl_9lCvgYaWxlMq_ubhXgpIgr9vLeLVrI8I1HFFCndeIXJBVIToQsLuof8wvmhZR-5buxCEPPd4bNEdgLDmjrDJ9b4trMIye_rct0Val77D_iN-22gLIpFkaDz4g0MmAhoMaqu8LqXhOZljsaKxTKKzwN5nqWUva8Q=w479-h638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225" y="296951"/>
            <a:ext cx="4552950" cy="607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841955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4495800" y="0"/>
            <a:ext cx="4648200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 err="1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SOAPSToneS</a:t>
            </a:r>
            <a:endParaRPr lang="en-US" dirty="0" smtClean="0">
              <a:solidFill>
                <a:srgbClr val="FF66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280"/>
              </a:spcBef>
              <a:buClr>
                <a:srgbClr val="000000"/>
              </a:buClr>
              <a:buSzPct val="25000"/>
            </a:pPr>
            <a:r>
              <a:rPr lang="en-US" sz="2000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Tuesday, January 17, 2017</a:t>
            </a:r>
            <a:endParaRPr lang="en-US" sz="2800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95800" y="1114902"/>
            <a:ext cx="443865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odoni MT Black" panose="02070A03080606020203" pitchFamily="18" charset="0"/>
              </a:rPr>
              <a:t>Now write the subtitle:</a:t>
            </a:r>
          </a:p>
          <a:p>
            <a:pPr algn="ctr"/>
            <a:r>
              <a:rPr lang="en-US" sz="2400" dirty="0" smtClean="0">
                <a:latin typeface="Bodoni MT Black" panose="02070A03080606020203" pitchFamily="18" charset="0"/>
              </a:rPr>
              <a:t>Audience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Based on what you have already read, answer the questions about the text’s audience on the </a:t>
            </a:r>
            <a:r>
              <a:rPr lang="en-US" sz="2000" b="1" dirty="0" err="1" smtClean="0">
                <a:latin typeface="Berlin Sans FB Demi" panose="020E0802020502020306" pitchFamily="34" charset="0"/>
              </a:rPr>
              <a:t>SOAPSToneS</a:t>
            </a:r>
            <a:r>
              <a:rPr lang="en-US" sz="2000" b="1" dirty="0" smtClean="0">
                <a:latin typeface="Berlin Sans FB Demi" panose="020E0802020502020306" pitchFamily="34" charset="0"/>
              </a:rPr>
              <a:t> handout by discussing with your group and reaching consensus.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Each person will record the group’s responses on his or her paper.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Each group will share responses with the class and revise writing.</a:t>
            </a:r>
            <a:endParaRPr lang="en-US" sz="2000" b="1" dirty="0">
              <a:latin typeface="Berlin Sans FB Demi" panose="020E0802020502020306" pitchFamily="34" charset="0"/>
            </a:endParaRPr>
          </a:p>
        </p:txBody>
      </p:sp>
      <p:pic>
        <p:nvPicPr>
          <p:cNvPr id="5122" name="Picture 2" descr="https://lh3.googleusercontent.com/TUIZ8G69jhZiaSYzloDOz8MWy7-xr4p3a_XyYmGF66agWhlcJBtbF28bcMjp86cesZX1q53egR0O18ZT4j-LczwFRD8RUKTe5cMvohQRgUUYWNb2r5dQZNK_XF5cXrAK4Uwzosaq8lVU8a0qANQTxQxOqchfI5Q2W5p33Pwsgu4p_5ghmLWg8b6kBXnIEbq5wqvSFY0WIq_D3YXWayLkGnAhQXOQwlpLc-98Um8gOuBbJsN6VD8Ag6Nd1Y8a39VCghpY6_Moc3QEzoHf1j2scnQIUAnEEfoTLyaN777aXt8KDqSrap4a6whwN9j9olsnX97E0a1krbmUmkmjeQ1_gm90wYv0Y6LrcjyOJl8NYFF6IxyTRcb-Iy7CHVa8wMvE2uD9EsoOwCL1qUs75Lbk_WP6EdPhmA5tZ7iqGE9_S2kk8mgJZKIa7DORBIfzd_VPeDTeLNJfYO6au6c_dLrOSVqV0GYt-asAYoyA_rTj00pI4cRg7CBdgGK_rx7nC3pt7QqQIM8Zpft_ORPzjDT-gtbpHmh9VZsWMQlHhDj9_1dfPEtXDcTIk5Lyx_P59fAU-vmy50vwQYJ3QG5TQUOoEOUViG7CUm16pNKy0eN0ehATjZ2EE_uOWBJKrh3sm9GA5YHp4-JlvXuRhtP76436IST42j8YRF3lnxntGso0d-c=w479-h638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8587"/>
            <a:ext cx="4552950" cy="607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8762852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0" y="7937"/>
            <a:ext cx="4648200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 err="1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SOAPSToneS</a:t>
            </a:r>
            <a:endParaRPr lang="en-US" dirty="0" smtClean="0">
              <a:solidFill>
                <a:srgbClr val="FF66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280"/>
              </a:spcBef>
              <a:buClr>
                <a:srgbClr val="000000"/>
              </a:buClr>
              <a:buSzPct val="25000"/>
            </a:pPr>
            <a:r>
              <a:rPr lang="en-US" sz="2000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Tuesday, January 17, 2017</a:t>
            </a:r>
            <a:endParaRPr lang="en-US" sz="2800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5575" y="1266368"/>
            <a:ext cx="443865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odoni MT Black" panose="02070A03080606020203" pitchFamily="18" charset="0"/>
              </a:rPr>
              <a:t>Now write the subtitle:</a:t>
            </a:r>
          </a:p>
          <a:p>
            <a:pPr algn="ctr"/>
            <a:r>
              <a:rPr lang="en-US" sz="2400" dirty="0" smtClean="0">
                <a:latin typeface="Bodoni MT Black" panose="02070A03080606020203" pitchFamily="18" charset="0"/>
              </a:rPr>
              <a:t>Purpose and Subject</a:t>
            </a: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Based on what you have already read, answer the questions about the text’s purpose and subject on the </a:t>
            </a:r>
            <a:r>
              <a:rPr lang="en-US" sz="2000" b="1" dirty="0" err="1" smtClean="0">
                <a:latin typeface="Berlin Sans FB Demi" panose="020E0802020502020306" pitchFamily="34" charset="0"/>
              </a:rPr>
              <a:t>SOAPSToneS</a:t>
            </a:r>
            <a:r>
              <a:rPr lang="en-US" sz="2000" b="1" dirty="0" smtClean="0">
                <a:latin typeface="Berlin Sans FB Demi" panose="020E0802020502020306" pitchFamily="34" charset="0"/>
              </a:rPr>
              <a:t> handout by discussing with your group and reaching consensus.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Each person will record the group’s responses on his or her paper.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Each group will share responses with the class and revise writing.</a:t>
            </a:r>
            <a:endParaRPr lang="en-US" sz="2000" b="1" dirty="0">
              <a:latin typeface="Berlin Sans FB Demi" panose="020E0802020502020306" pitchFamily="34" charset="0"/>
            </a:endParaRPr>
          </a:p>
        </p:txBody>
      </p:sp>
      <p:pic>
        <p:nvPicPr>
          <p:cNvPr id="6146" name="Picture 2" descr="https://lh3.googleusercontent.com/qiXvg9LsvRhbk_RcOovi2_31W2k2Nj5Yjcpj4nma3w1psIOoql14Ebc0QifaJM8E3uj4Drsps5su4U2Ez1LmANy-gN52FsokWHeajYgebbQVksAWDY46QoHhlvH18qt_VA5Ho3qqeWKyWMPHpt_t6ljPDyYP6HM5CNFNafT6woYVH7uvEAbhNpW4ym-ivO9DCa3vLlCI49ZqCynXt963LJlGuSIXDHc2Ryvt1Urrvlp1FyzSappApeMXVjG_VpTiPrXcsIRRgzpWdea_uu7X7_GdgBbi1UD3fMM_6yoT7xNgoLGYedVi-1uYkBHeV4jzHJ3Dd4a8RPoKwkcg6PhqgPwojocPIQA1OtGvV5kCSGvzmvqC7sjcsKOrXR7ta99apkugxDdGJXu_Onyzm84mbkgIW3ftPCDnQcKUs789S_Y8_CJMSumgBv7Lr2lfEOyh8PjeZ_xmrCbGwqzSq7KZF8HJ_a0Vp5Fa9XCczGDAT4euMQSvhF1di2NYccdR802TEJ0Sa9TG1IkutydjZfpAcqkG77p-ebLwW4X3gQG3AWd3JzC4N_Th7qVsI-LmDGdQIEH-zSktFctuW6-HK6ui8nAb3wjx3JPyZmmZU_XKb4ieyLmVXZ1sX7qYgTo8OTG7uaPNAun-dh23avLaIE3FDv0tvl22Px6HaReupuL5I1A=w479-h638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4225" y="398461"/>
            <a:ext cx="4552950" cy="607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09103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4495800" y="0"/>
            <a:ext cx="4648200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 err="1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SOAPSToneS</a:t>
            </a:r>
            <a:endParaRPr lang="en-US" dirty="0" smtClean="0">
              <a:solidFill>
                <a:srgbClr val="FF66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280"/>
              </a:spcBef>
              <a:buClr>
                <a:srgbClr val="000000"/>
              </a:buClr>
              <a:buSzPct val="25000"/>
            </a:pPr>
            <a:r>
              <a:rPr lang="en-US" sz="2000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Tuesday, January 17, 2017</a:t>
            </a:r>
            <a:endParaRPr lang="en-US" sz="2800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45012" y="891420"/>
            <a:ext cx="4549775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odoni MT Black" panose="02070A03080606020203" pitchFamily="18" charset="0"/>
              </a:rPr>
              <a:t>Now write the subtitle:</a:t>
            </a:r>
          </a:p>
          <a:p>
            <a:pPr algn="ctr"/>
            <a:r>
              <a:rPr lang="en-US" sz="2400" dirty="0" smtClean="0">
                <a:latin typeface="Bodoni MT Black" panose="02070A03080606020203" pitchFamily="18" charset="0"/>
              </a:rPr>
              <a:t>Tone (Finish Th. 1/29)</a:t>
            </a:r>
            <a:endParaRPr lang="en-US" sz="2400" dirty="0" smtClean="0">
              <a:latin typeface="Bodoni MT Black" panose="02070A03080606020203" pitchFamily="18" charset="0"/>
            </a:endParaRP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Read over examples of tone on the handout.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Choose 20-25 strong verbs or adjectives from what you have already read. If you split up the text, each person can contribute 5 words.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Answer the questions about the text’s tone on the </a:t>
            </a:r>
            <a:r>
              <a:rPr lang="en-US" sz="2000" b="1" dirty="0" err="1" smtClean="0">
                <a:latin typeface="Berlin Sans FB Demi" panose="020E0802020502020306" pitchFamily="34" charset="0"/>
              </a:rPr>
              <a:t>SOAPSToneS</a:t>
            </a:r>
            <a:r>
              <a:rPr lang="en-US" sz="2000" b="1" dirty="0" smtClean="0">
                <a:latin typeface="Berlin Sans FB Demi" panose="020E0802020502020306" pitchFamily="34" charset="0"/>
              </a:rPr>
              <a:t> handout by discussing with your group and reaching consensus.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Each person will record the group’s responses on his or her paper.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Each group will share responses with the class and revise writing.</a:t>
            </a:r>
            <a:endParaRPr lang="en-US" sz="2000" b="1" dirty="0">
              <a:latin typeface="Berlin Sans FB Demi" panose="020E0802020502020306" pitchFamily="34" charset="0"/>
            </a:endParaRPr>
          </a:p>
        </p:txBody>
      </p:sp>
      <p:pic>
        <p:nvPicPr>
          <p:cNvPr id="7170" name="Picture 2" descr="https://lh3.googleusercontent.com/GgLcWo0h5qo5wtSR-tS2FBw-fioU9vfAZYxiIlJhqt4wfdGWvZ_hBI4jUqv2OcsWz-lkifjA1TOW8cIjteBdvgJYerMS4vYVgpn96ikNQNAjChVWVaxc_B7Sei88q9QnsRnUr6-NU_4xxfOiXqV35hwJGIJPrZ33UWqskx8ox6Krw11aXhKpLpJ79EwHAttEYWdS6URRs28VprmMfr_hhi6XAy5xjKgq5EE6FxsdVPc-hHAfXZYoYJNn_ZdTc33cUP0Ypv4TWO-yAsGWBsDJoLGOfb5kwf6LD99cedLLY9m_uryQ7wfdl9Ucka9LmVu4PXaWa9B2BvCmP0ucOzoddRykhbVG8HxCZYj-sNVVH9ScmJoOS23jahb1qZceSz02YxX1xH5rKP6-0BaaGK3A2FIDixfIh58fzp3srrXfWtd5ud32HCztMHqPJkT5Ms5wkhUcTqDEi3Pg39hPPbqcy5QSW4M7D1h0ePgVYMVQV9qRyRwuBilFUweSmNzI8_daeoZy8Fy96HZDfeeGKtxK1EPfU4uN1jg6wwksD4nnik01O8Gev0UP_t3SSPopcd9F46BzJpoO1kRcDG2xZ9ij3yiIbTNc5ZRoGcohcObMpYk4A59xs5hjjlXij4K6bPEDsMPY39uoPJjo7WAcM_CBjfYK6_gNqpQr-_W38UZJb4w=w479-h638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544" y="390524"/>
            <a:ext cx="4552950" cy="607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84297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4648200" cy="6858000"/>
          </a:xfrm>
          <a:prstGeom prst="rect">
            <a:avLst/>
          </a:prstGeom>
          <a:solidFill>
            <a:srgbClr val="A5A5A5">
              <a:alpha val="29803"/>
            </a:srgbClr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r>
              <a:rPr lang="en-US" dirty="0" err="1" smtClean="0">
                <a:solidFill>
                  <a:srgbClr val="FF6600"/>
                </a:solidFill>
                <a:latin typeface="Calibri"/>
                <a:ea typeface="Calibri"/>
                <a:cs typeface="Calibri"/>
                <a:sym typeface="Calibri"/>
              </a:rPr>
              <a:t>SOAPSToneS</a:t>
            </a:r>
            <a:endParaRPr lang="en-US" dirty="0" smtClean="0">
              <a:solidFill>
                <a:srgbClr val="FF66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>
              <a:spcBef>
                <a:spcPts val="280"/>
              </a:spcBef>
              <a:buClr>
                <a:srgbClr val="000000"/>
              </a:buClr>
              <a:buSzPct val="25000"/>
            </a:pPr>
            <a:r>
              <a:rPr lang="en-US" sz="2000" dirty="0">
                <a:solidFill>
                  <a:schemeClr val="tx1"/>
                </a:solidFill>
                <a:latin typeface="Helvetica"/>
                <a:ea typeface="Calibri"/>
                <a:cs typeface="Helvetica"/>
                <a:sym typeface="Calibri"/>
              </a:rPr>
              <a:t>Tuesday, January 17, 2017</a:t>
            </a:r>
            <a:endParaRPr lang="en-US" sz="2800" dirty="0">
              <a:solidFill>
                <a:schemeClr val="tx1"/>
              </a:solidFill>
              <a:latin typeface="Helvetica"/>
              <a:ea typeface="Calibri"/>
              <a:cs typeface="Helvetica"/>
              <a:sym typeface="Calibri"/>
            </a:endParaRPr>
          </a:p>
          <a:p>
            <a:pPr>
              <a:spcBef>
                <a:spcPts val="360"/>
              </a:spcBef>
              <a:buClr>
                <a:srgbClr val="000000"/>
              </a:buClr>
              <a:buSzPct val="100000"/>
            </a:pPr>
            <a:endParaRPr lang="en-US" sz="2000" dirty="0">
              <a:solidFill>
                <a:schemeClr val="tx1"/>
              </a:solidFill>
              <a:ea typeface="Calibri"/>
              <a:cs typeface="Calibri"/>
              <a:sym typeface="Calibri"/>
            </a:endParaRPr>
          </a:p>
        </p:txBody>
      </p:sp>
      <p:sp>
        <p:nvSpPr>
          <p:cNvPr id="2" name="AutoShape 2" descr="Image result for maxine greene quote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8425" y="1306590"/>
            <a:ext cx="454977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odoni MT Black" panose="02070A03080606020203" pitchFamily="18" charset="0"/>
              </a:rPr>
              <a:t>Now write the subtitle:</a:t>
            </a:r>
          </a:p>
          <a:p>
            <a:pPr algn="ctr"/>
            <a:r>
              <a:rPr lang="en-US" sz="2400" dirty="0">
                <a:latin typeface="Bodoni MT Black" panose="02070A03080606020203" pitchFamily="18" charset="0"/>
              </a:rPr>
              <a:t>Style (Finish Th. 1/29)</a:t>
            </a:r>
          </a:p>
          <a:p>
            <a:pPr algn="ctr"/>
            <a:endParaRPr lang="en-US" sz="2400" dirty="0" smtClean="0">
              <a:latin typeface="Bodoni MT Black" panose="02070A03080606020203" pitchFamily="18" charset="0"/>
            </a:endParaRPr>
          </a:p>
          <a:p>
            <a:endParaRPr lang="en-US" dirty="0" smtClean="0"/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Based on what you have already read, answer the questions about the text’s style on the </a:t>
            </a:r>
            <a:r>
              <a:rPr lang="en-US" sz="2000" b="1" dirty="0" err="1" smtClean="0">
                <a:latin typeface="Berlin Sans FB Demi" panose="020E0802020502020306" pitchFamily="34" charset="0"/>
              </a:rPr>
              <a:t>SOAPSToneS</a:t>
            </a:r>
            <a:r>
              <a:rPr lang="en-US" sz="2000" b="1" dirty="0" smtClean="0">
                <a:latin typeface="Berlin Sans FB Demi" panose="020E0802020502020306" pitchFamily="34" charset="0"/>
              </a:rPr>
              <a:t> handout by discussing with your group and reaching consensus.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Each person will record the group’s responses on his or her paper.</a:t>
            </a:r>
          </a:p>
          <a:p>
            <a:pPr marL="342900" indent="-342900">
              <a:buAutoNum type="arabicPeriod"/>
            </a:pPr>
            <a:r>
              <a:rPr lang="en-US" sz="2000" b="1" dirty="0" smtClean="0">
                <a:latin typeface="Berlin Sans FB Demi" panose="020E0802020502020306" pitchFamily="34" charset="0"/>
              </a:rPr>
              <a:t>Each group will share responses with the class and revise writing.</a:t>
            </a:r>
            <a:endParaRPr lang="en-US" sz="2000" b="1" dirty="0">
              <a:latin typeface="Berlin Sans FB Demi" panose="020E0802020502020306" pitchFamily="34" charset="0"/>
            </a:endParaRPr>
          </a:p>
        </p:txBody>
      </p:sp>
      <p:pic>
        <p:nvPicPr>
          <p:cNvPr id="8194" name="Picture 2" descr="https://lh3.googleusercontent.com/KKqyGqfaibXdiBdWXjvCQgy7OT8eVqzct3xi3OXmL_LR-SVnHH5RyLwzC0T1tL3CPIksbgonsLCF1PXHyH4sxotiB_ogE_kA5uwjFyfMYRO-iaDViMm_aiqW0sbKi1zdxpwrFlU5NQkQVdY_IJ42NvcVLAlK1yfGsj7GrostgQrssT8HV3_OE8flsrWhrN5NLDSuSxTg68dGWza3zqBhaboZ7FUcaU7V8LRYK_vZBA8XUfMDInYqqbjq0t9lFOrNwCuM6PwtjkY__tVQ1cVysoFG0YLC5Ajblu9NyiVo_s_1u-25WQf_o_dy3pQ_YL21gCBrMF_Bgkxhr39llYMi8sK2m_bVVytkvXrFBqkvr84EdzLuYX-fhbd3beu7muBVEslAz13S22GkBA2jLpKm1btgsEHtq1G5XhYhBqRDdzQdup8uAyvfI-ETjySlLOEQplFVI0s2M28Q-kUEJ04zKtNHVmzwKXpV-IJB8piUDDZoRdLZgp13wb8k1HW1y4MQFfLSPlfw7s39YHKJuVJD6ShHqGG0hniK-r9TpSxoH3QVN0xHerMLqg_J8-F3-tSzWEM55UE5ZL2LalxcfLuWKrdHIu4eBCWthpd93Fgki0ERjMfhzAbY12IV3VHWxyuluR7efpsxsTgRNIFFMmjv5oM5YNWaPZ1qxVd2j1LCyDU=w479-h638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90524"/>
            <a:ext cx="4552950" cy="607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902267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7033</TotalTime>
  <Words>722</Words>
  <Application>Microsoft Office PowerPoint</Application>
  <PresentationFormat>On-screen Show (4:3)</PresentationFormat>
  <Paragraphs>112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Arial Black</vt:lpstr>
      <vt:lpstr>Berlin Sans FB Demi</vt:lpstr>
      <vt:lpstr>Bodoni MT Black</vt:lpstr>
      <vt:lpstr>Calibri</vt:lpstr>
      <vt:lpstr>Courier New</vt:lpstr>
      <vt:lpstr>Gill Sans Ultra Bold</vt:lpstr>
      <vt:lpstr>Helvetica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Biddick</dc:creator>
  <cp:lastModifiedBy>Destiny Cooper</cp:lastModifiedBy>
  <cp:revision>283</cp:revision>
  <dcterms:created xsi:type="dcterms:W3CDTF">2016-09-25T21:47:07Z</dcterms:created>
  <dcterms:modified xsi:type="dcterms:W3CDTF">2017-01-18T19:08:20Z</dcterms:modified>
</cp:coreProperties>
</file>