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4" r:id="rId2"/>
    <p:sldId id="258" r:id="rId3"/>
    <p:sldId id="301" r:id="rId4"/>
    <p:sldId id="302" r:id="rId5"/>
    <p:sldId id="303" r:id="rId6"/>
    <p:sldId id="299" r:id="rId7"/>
    <p:sldId id="30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7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1" autoAdjust="0"/>
    <p:restoredTop sz="94660"/>
  </p:normalViewPr>
  <p:slideViewPr>
    <p:cSldViewPr snapToGrid="0" snapToObjects="1">
      <p:cViewPr varScale="1">
        <p:scale>
          <a:sx n="92" d="100"/>
          <a:sy n="92" d="100"/>
        </p:scale>
        <p:origin x="79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E3A00-02C2-5F41-8E60-DC0B1522CFE8}"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547DD-B698-1F4D-A1F5-76BB9F3828AF}" type="slidenum">
              <a:rPr lang="en-US" smtClean="0"/>
              <a:t>‹#›</a:t>
            </a:fld>
            <a:endParaRPr lang="en-US"/>
          </a:p>
        </p:txBody>
      </p:sp>
    </p:spTree>
    <p:extLst>
      <p:ext uri="{BB962C8B-B14F-4D97-AF65-F5344CB8AC3E}">
        <p14:creationId xmlns:p14="http://schemas.microsoft.com/office/powerpoint/2010/main" val="207019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706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266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7274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753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2525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688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Supplies:</a:t>
            </a:r>
            <a:r>
              <a:rPr lang="en-US" baseline="0" dirty="0"/>
              <a:t> laptops, </a:t>
            </a:r>
            <a:endParaRPr dirty="0"/>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688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8CEC7-479C-B043-B10E-C428E52B9FB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264449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EC7-479C-B043-B10E-C428E52B9FB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169353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EC7-479C-B043-B10E-C428E52B9FB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380742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EC7-479C-B043-B10E-C428E52B9FB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399822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8CEC7-479C-B043-B10E-C428E52B9FB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111903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8CEC7-479C-B043-B10E-C428E52B9FB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292616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8CEC7-479C-B043-B10E-C428E52B9FB1}"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393884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8CEC7-479C-B043-B10E-C428E52B9FB1}"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392470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CEC7-479C-B043-B10E-C428E52B9FB1}"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280728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8CEC7-479C-B043-B10E-C428E52B9FB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30235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8CEC7-479C-B043-B10E-C428E52B9FB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2070-B4F9-0048-9D66-70400637CD60}" type="slidenum">
              <a:rPr lang="en-US" smtClean="0"/>
              <a:t>‹#›</a:t>
            </a:fld>
            <a:endParaRPr lang="en-US"/>
          </a:p>
        </p:txBody>
      </p:sp>
    </p:spTree>
    <p:extLst>
      <p:ext uri="{BB962C8B-B14F-4D97-AF65-F5344CB8AC3E}">
        <p14:creationId xmlns:p14="http://schemas.microsoft.com/office/powerpoint/2010/main" val="52854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8CEC7-479C-B043-B10E-C428E52B9FB1}"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42070-B4F9-0048-9D66-70400637CD60}" type="slidenum">
              <a:rPr lang="en-US" smtClean="0"/>
              <a:t>‹#›</a:t>
            </a:fld>
            <a:endParaRPr lang="en-US"/>
          </a:p>
        </p:txBody>
      </p:sp>
    </p:spTree>
    <p:extLst>
      <p:ext uri="{BB962C8B-B14F-4D97-AF65-F5344CB8AC3E}">
        <p14:creationId xmlns:p14="http://schemas.microsoft.com/office/powerpoint/2010/main" val="416952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86" name="Shape 86"/>
          <p:cNvSpPr txBox="1">
            <a:spLocks noGrp="1"/>
          </p:cNvSpPr>
          <p:nvPr>
            <p:ph type="subTitle" idx="1"/>
          </p:nvPr>
        </p:nvSpPr>
        <p:spPr>
          <a:xfrm>
            <a:off x="4742660" y="7937"/>
            <a:ext cx="4366381" cy="6858000"/>
          </a:xfrm>
          <a:prstGeom prst="rect">
            <a:avLst/>
          </a:prstGeom>
          <a:solidFill>
            <a:srgbClr val="A5A5A5">
              <a:alpha val="29803"/>
            </a:srgbClr>
          </a:solid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US" dirty="0" smtClean="0">
                <a:solidFill>
                  <a:srgbClr val="FF6600"/>
                </a:solidFill>
                <a:latin typeface="Calibri"/>
                <a:ea typeface="Calibri"/>
                <a:cs typeface="Calibri"/>
                <a:sym typeface="Calibri"/>
              </a:rPr>
              <a:t>Opening Inquiry</a:t>
            </a:r>
            <a:endParaRPr lang="en-US" sz="3200" cap="none" dirty="0">
              <a:solidFill>
                <a:schemeClr val="tx1"/>
              </a:solidFill>
              <a:latin typeface="Calibri"/>
              <a:ea typeface="Calibri"/>
              <a:cs typeface="Calibri"/>
              <a:sym typeface="Calibri"/>
            </a:endParaRPr>
          </a:p>
          <a:p>
            <a:pPr lvl="0">
              <a:spcBef>
                <a:spcPts val="280"/>
              </a:spcBef>
              <a:buClr>
                <a:srgbClr val="000000"/>
              </a:buClr>
              <a:buSzPct val="25000"/>
            </a:pPr>
            <a:r>
              <a:rPr lang="en-US" sz="2000" dirty="0" smtClean="0">
                <a:solidFill>
                  <a:schemeClr val="tx1"/>
                </a:solidFill>
                <a:latin typeface="Helvetica"/>
                <a:ea typeface="Calibri"/>
                <a:cs typeface="Helvetica"/>
                <a:sym typeface="Calibri"/>
              </a:rPr>
              <a:t>Wednesday</a:t>
            </a:r>
            <a:r>
              <a:rPr lang="en-US" sz="2000" dirty="0">
                <a:solidFill>
                  <a:schemeClr val="tx1"/>
                </a:solidFill>
                <a:latin typeface="Helvetica"/>
                <a:ea typeface="Calibri"/>
                <a:cs typeface="Helvetica"/>
                <a:sym typeface="Calibri"/>
              </a:rPr>
              <a:t>, January </a:t>
            </a:r>
            <a:r>
              <a:rPr lang="en-US" sz="2000" dirty="0" smtClean="0">
                <a:solidFill>
                  <a:schemeClr val="tx1"/>
                </a:solidFill>
                <a:latin typeface="Helvetica"/>
                <a:ea typeface="Calibri"/>
                <a:cs typeface="Helvetica"/>
                <a:sym typeface="Calibri"/>
              </a:rPr>
              <a:t>18, 2017</a:t>
            </a:r>
          </a:p>
          <a:p>
            <a:pPr lvl="0">
              <a:spcBef>
                <a:spcPts val="280"/>
              </a:spcBef>
              <a:buClr>
                <a:srgbClr val="000000"/>
              </a:buClr>
              <a:buSzPct val="25000"/>
            </a:pPr>
            <a:endParaRPr lang="en-US" sz="2000" dirty="0">
              <a:solidFill>
                <a:schemeClr val="tx1"/>
              </a:solidFill>
              <a:latin typeface="Helvetica"/>
              <a:ea typeface="Calibri"/>
              <a:cs typeface="Helvetica"/>
              <a:sym typeface="Calibri"/>
            </a:endParaRPr>
          </a:p>
          <a:p>
            <a:pPr lvl="0">
              <a:spcBef>
                <a:spcPts val="280"/>
              </a:spcBef>
              <a:buClr>
                <a:srgbClr val="000000"/>
              </a:buClr>
              <a:buSzPct val="25000"/>
            </a:pPr>
            <a:r>
              <a:rPr lang="en-US" sz="2000" dirty="0" smtClean="0">
                <a:solidFill>
                  <a:schemeClr val="tx1"/>
                </a:solidFill>
                <a:latin typeface="Helvetica"/>
                <a:ea typeface="Calibri"/>
                <a:cs typeface="Helvetica"/>
                <a:sym typeface="Calibri"/>
              </a:rPr>
              <a:t>Put a heading on a piece of paper in your </a:t>
            </a:r>
            <a:r>
              <a:rPr lang="en-US" sz="2000" b="1" dirty="0" smtClean="0">
                <a:solidFill>
                  <a:srgbClr val="FF0000"/>
                </a:solidFill>
                <a:latin typeface="Helvetica"/>
                <a:ea typeface="Calibri"/>
                <a:cs typeface="Helvetica"/>
                <a:sym typeface="Calibri"/>
              </a:rPr>
              <a:t>Literary </a:t>
            </a:r>
            <a:r>
              <a:rPr lang="en-US" sz="2000" b="1" dirty="0">
                <a:solidFill>
                  <a:srgbClr val="FF0000"/>
                </a:solidFill>
                <a:latin typeface="Helvetica"/>
                <a:ea typeface="Calibri"/>
                <a:cs typeface="Helvetica"/>
                <a:sym typeface="Calibri"/>
              </a:rPr>
              <a:t>A</a:t>
            </a:r>
            <a:r>
              <a:rPr lang="en-US" sz="2000" b="1" dirty="0" smtClean="0">
                <a:solidFill>
                  <a:srgbClr val="FF0000"/>
                </a:solidFill>
                <a:latin typeface="Helvetica"/>
                <a:ea typeface="Calibri"/>
                <a:cs typeface="Helvetica"/>
                <a:sym typeface="Calibri"/>
              </a:rPr>
              <a:t>nalysis</a:t>
            </a:r>
            <a:r>
              <a:rPr lang="en-US" sz="2000" dirty="0" smtClean="0">
                <a:solidFill>
                  <a:schemeClr val="tx1"/>
                </a:solidFill>
                <a:latin typeface="Helvetica"/>
                <a:ea typeface="Calibri"/>
                <a:cs typeface="Helvetica"/>
                <a:sym typeface="Calibri"/>
              </a:rPr>
              <a:t> section. Title it “Formal Writing”. Using your excerpt about surfing, answer the following questions: </a:t>
            </a:r>
          </a:p>
          <a:p>
            <a:pPr marL="457200" lvl="0" indent="-457200" algn="l">
              <a:spcBef>
                <a:spcPts val="280"/>
              </a:spcBef>
              <a:buClr>
                <a:srgbClr val="000000"/>
              </a:buClr>
              <a:buSzPct val="100000"/>
              <a:buAutoNum type="arabicPeriod"/>
            </a:pPr>
            <a:r>
              <a:rPr lang="en-US" sz="2000" dirty="0" smtClean="0">
                <a:solidFill>
                  <a:schemeClr val="tx1"/>
                </a:solidFill>
                <a:latin typeface="Helvetica"/>
                <a:ea typeface="Calibri"/>
                <a:cs typeface="Helvetica"/>
                <a:sym typeface="Calibri"/>
              </a:rPr>
              <a:t>What is the purpose for this text?</a:t>
            </a:r>
          </a:p>
          <a:p>
            <a:pPr marL="514350" lvl="0" indent="-514350" algn="l">
              <a:spcBef>
                <a:spcPts val="280"/>
              </a:spcBef>
              <a:buClr>
                <a:srgbClr val="000000"/>
              </a:buClr>
              <a:buSzPct val="100000"/>
              <a:buAutoNum type="arabicPeriod"/>
            </a:pPr>
            <a:r>
              <a:rPr lang="en-US" sz="2000" dirty="0" smtClean="0">
                <a:solidFill>
                  <a:schemeClr val="tx1"/>
                </a:solidFill>
                <a:latin typeface="Helvetica"/>
                <a:ea typeface="Calibri"/>
                <a:cs typeface="Helvetica"/>
                <a:sym typeface="Calibri"/>
              </a:rPr>
              <a:t>Who is the intended audience for this text? </a:t>
            </a:r>
          </a:p>
          <a:p>
            <a:pPr marL="514350" lvl="0" indent="-514350" algn="l">
              <a:spcBef>
                <a:spcPts val="280"/>
              </a:spcBef>
              <a:buClr>
                <a:srgbClr val="000000"/>
              </a:buClr>
              <a:buSzPct val="100000"/>
              <a:buAutoNum type="arabicPeriod"/>
            </a:pPr>
            <a:r>
              <a:rPr lang="en-US" sz="2000" dirty="0" smtClean="0">
                <a:solidFill>
                  <a:schemeClr val="tx1"/>
                </a:solidFill>
                <a:latin typeface="Helvetica"/>
                <a:ea typeface="Calibri"/>
                <a:cs typeface="Helvetica"/>
                <a:sym typeface="Calibri"/>
              </a:rPr>
              <a:t>What parts of the text support your answers? </a:t>
            </a:r>
            <a:endParaRPr lang="en-US" sz="2800" dirty="0">
              <a:solidFill>
                <a:schemeClr val="tx1"/>
              </a:solidFill>
              <a:latin typeface="Helvetica"/>
              <a:ea typeface="Calibri"/>
              <a:cs typeface="Helvetica"/>
              <a:sym typeface="Calibri"/>
            </a:endParaRPr>
          </a:p>
          <a:p>
            <a:pPr algn="l">
              <a:spcBef>
                <a:spcPts val="360"/>
              </a:spcBef>
              <a:buClr>
                <a:srgbClr val="000000"/>
              </a:buClr>
              <a:buSzPct val="100000"/>
            </a:pPr>
            <a:endParaRPr lang="en-US" sz="2000" dirty="0" smtClean="0">
              <a:solidFill>
                <a:schemeClr val="tx1"/>
              </a:solidFill>
              <a:ea typeface="Calibri"/>
              <a:cs typeface="Calibri"/>
              <a:sym typeface="Calibri"/>
            </a:endParaRPr>
          </a:p>
        </p:txBody>
      </p:sp>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a:stretch>
            <a:fillRect/>
          </a:stretch>
        </p:blipFill>
        <p:spPr>
          <a:xfrm>
            <a:off x="1" y="7937"/>
            <a:ext cx="4777618" cy="6858000"/>
          </a:xfrm>
          <a:prstGeom prst="rect">
            <a:avLst/>
          </a:prstGeom>
        </p:spPr>
      </p:pic>
    </p:spTree>
    <p:extLst>
      <p:ext uri="{BB962C8B-B14F-4D97-AF65-F5344CB8AC3E}">
        <p14:creationId xmlns:p14="http://schemas.microsoft.com/office/powerpoint/2010/main" val="38078842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86" name="Shape 86"/>
          <p:cNvSpPr txBox="1">
            <a:spLocks noGrp="1"/>
          </p:cNvSpPr>
          <p:nvPr>
            <p:ph type="subTitle" idx="1"/>
          </p:nvPr>
        </p:nvSpPr>
        <p:spPr>
          <a:xfrm>
            <a:off x="0" y="0"/>
            <a:ext cx="3935896" cy="6858000"/>
          </a:xfrm>
          <a:prstGeom prst="rect">
            <a:avLst/>
          </a:prstGeom>
          <a:solidFill>
            <a:srgbClr val="A5A5A5">
              <a:alpha val="29803"/>
            </a:srgbClr>
          </a:solidFill>
          <a:ln>
            <a:noFill/>
          </a:ln>
        </p:spPr>
        <p:txBody>
          <a:bodyPr lIns="91425" tIns="45700" rIns="91425" bIns="45700" anchor="t" anchorCtr="0">
            <a:noAutofit/>
          </a:bodyPr>
          <a:lstStyle/>
          <a:p>
            <a:pPr marL="0" marR="0" lvl="0" indent="0" algn="ctr" rtl="0">
              <a:spcBef>
                <a:spcPts val="0"/>
              </a:spcBef>
              <a:buClr>
                <a:srgbClr val="000000"/>
              </a:buClr>
              <a:buSzPct val="25000"/>
              <a:buFont typeface="Arial"/>
              <a:buNone/>
            </a:pPr>
            <a:r>
              <a:rPr lang="en-US" sz="3200" b="0" i="0" u="none" strike="noStrike" cap="none" baseline="0" dirty="0">
                <a:solidFill>
                  <a:srgbClr val="FF6600"/>
                </a:solidFill>
                <a:latin typeface="Calibri"/>
                <a:ea typeface="Calibri"/>
                <a:cs typeface="Calibri"/>
                <a:sym typeface="Calibri"/>
              </a:rPr>
              <a:t>Today’s Agenda</a:t>
            </a:r>
            <a:endParaRPr lang="en-US" sz="3200" cap="none" dirty="0">
              <a:solidFill>
                <a:schemeClr val="tx1"/>
              </a:solidFill>
              <a:latin typeface="Calibri"/>
              <a:ea typeface="Calibri"/>
              <a:cs typeface="Calibri"/>
              <a:sym typeface="Calibri"/>
            </a:endParaRPr>
          </a:p>
          <a:p>
            <a:pPr lvl="0">
              <a:spcBef>
                <a:spcPts val="280"/>
              </a:spcBef>
              <a:buClr>
                <a:srgbClr val="000000"/>
              </a:buClr>
              <a:buSzPct val="25000"/>
            </a:pPr>
            <a:r>
              <a:rPr lang="en-US" sz="2000" dirty="0" smtClean="0">
                <a:solidFill>
                  <a:schemeClr val="tx1"/>
                </a:solidFill>
                <a:latin typeface="Helvetica"/>
                <a:ea typeface="Calibri"/>
                <a:cs typeface="Helvetica"/>
                <a:sym typeface="Calibri"/>
              </a:rPr>
              <a:t>Wednesday</a:t>
            </a:r>
            <a:r>
              <a:rPr lang="en-US" sz="2000" dirty="0">
                <a:solidFill>
                  <a:schemeClr val="tx1"/>
                </a:solidFill>
                <a:latin typeface="Helvetica"/>
                <a:ea typeface="Calibri"/>
                <a:cs typeface="Helvetica"/>
                <a:sym typeface="Calibri"/>
              </a:rPr>
              <a:t>, January </a:t>
            </a:r>
            <a:r>
              <a:rPr lang="en-US" sz="2000" dirty="0" smtClean="0">
                <a:solidFill>
                  <a:schemeClr val="tx1"/>
                </a:solidFill>
                <a:latin typeface="Helvetica"/>
                <a:ea typeface="Calibri"/>
                <a:cs typeface="Helvetica"/>
                <a:sym typeface="Calibri"/>
              </a:rPr>
              <a:t>18, </a:t>
            </a:r>
            <a:r>
              <a:rPr lang="en-US" sz="2000" dirty="0">
                <a:solidFill>
                  <a:schemeClr val="tx1"/>
                </a:solidFill>
                <a:latin typeface="Helvetica"/>
                <a:ea typeface="Calibri"/>
                <a:cs typeface="Helvetica"/>
                <a:sym typeface="Calibri"/>
              </a:rPr>
              <a:t>2017</a:t>
            </a:r>
            <a:endParaRPr lang="en-US" sz="2800" dirty="0">
              <a:solidFill>
                <a:schemeClr val="tx1"/>
              </a:solidFill>
              <a:latin typeface="Helvetica"/>
              <a:ea typeface="Calibri"/>
              <a:cs typeface="Helvetica"/>
              <a:sym typeface="Calibri"/>
            </a:endParaRPr>
          </a:p>
          <a:p>
            <a:pPr algn="l">
              <a:spcBef>
                <a:spcPts val="360"/>
              </a:spcBef>
              <a:buClr>
                <a:srgbClr val="000000"/>
              </a:buClr>
              <a:buSzPct val="100000"/>
            </a:pPr>
            <a:endParaRPr lang="en-US" sz="2000" dirty="0" smtClean="0">
              <a:solidFill>
                <a:schemeClr val="tx1"/>
              </a:solidFill>
              <a:ea typeface="Calibri"/>
              <a:cs typeface="Calibri"/>
              <a:sym typeface="Calibri"/>
            </a:endParaRPr>
          </a:p>
          <a:p>
            <a:pPr marL="342900" indent="-342900" algn="l">
              <a:spcBef>
                <a:spcPts val="360"/>
              </a:spcBef>
              <a:buClr>
                <a:srgbClr val="000000"/>
              </a:buClr>
              <a:buSzPct val="100000"/>
              <a:buFont typeface="Courier New"/>
              <a:buChar char="o"/>
            </a:pPr>
            <a:r>
              <a:rPr lang="en-US" sz="2000" dirty="0" smtClean="0">
                <a:solidFill>
                  <a:schemeClr val="tx1"/>
                </a:solidFill>
                <a:ea typeface="Calibri"/>
                <a:cs typeface="Calibri"/>
                <a:sym typeface="Calibri"/>
              </a:rPr>
              <a:t>Opening Inquiry</a:t>
            </a:r>
          </a:p>
          <a:p>
            <a:pPr marL="342900" indent="-342900" algn="l">
              <a:spcBef>
                <a:spcPts val="360"/>
              </a:spcBef>
              <a:buClr>
                <a:srgbClr val="000000"/>
              </a:buClr>
              <a:buSzPct val="100000"/>
              <a:buFont typeface="Courier New"/>
              <a:buChar char="o"/>
            </a:pPr>
            <a:r>
              <a:rPr lang="en-US" sz="2000" dirty="0" smtClean="0">
                <a:solidFill>
                  <a:schemeClr val="tx1"/>
                </a:solidFill>
                <a:ea typeface="Calibri"/>
                <a:cs typeface="Calibri"/>
                <a:sym typeface="Calibri"/>
              </a:rPr>
              <a:t>Meeting and Objectives</a:t>
            </a:r>
          </a:p>
          <a:p>
            <a:pPr marL="342900" indent="-342900" algn="l">
              <a:spcBef>
                <a:spcPts val="360"/>
              </a:spcBef>
              <a:buClr>
                <a:srgbClr val="000000"/>
              </a:buClr>
              <a:buSzPct val="100000"/>
              <a:buFont typeface="Courier New"/>
              <a:buChar char="o"/>
            </a:pPr>
            <a:endParaRPr lang="en-US" sz="2000" dirty="0" smtClean="0">
              <a:solidFill>
                <a:schemeClr val="tx1"/>
              </a:solidFill>
              <a:ea typeface="Calibri"/>
              <a:cs typeface="Calibri"/>
              <a:sym typeface="Calibri"/>
            </a:endParaRPr>
          </a:p>
          <a:p>
            <a:pPr marL="342900" indent="-342900" algn="l">
              <a:spcBef>
                <a:spcPts val="360"/>
              </a:spcBef>
              <a:buClr>
                <a:srgbClr val="000000"/>
              </a:buClr>
              <a:buSzPct val="100000"/>
              <a:buFont typeface="Courier New"/>
              <a:buChar char="o"/>
            </a:pPr>
            <a:endParaRPr lang="en-US" sz="2000" dirty="0">
              <a:solidFill>
                <a:schemeClr val="tx1"/>
              </a:solidFill>
              <a:ea typeface="Calibri"/>
              <a:cs typeface="Calibri"/>
              <a:sym typeface="Calibri"/>
            </a:endParaRPr>
          </a:p>
          <a:p>
            <a:pPr algn="l">
              <a:spcBef>
                <a:spcPts val="360"/>
              </a:spcBef>
              <a:buClr>
                <a:srgbClr val="000000"/>
              </a:buClr>
              <a:buSzPct val="100000"/>
            </a:pPr>
            <a:r>
              <a:rPr lang="en-US" sz="2400" b="1" u="sng" dirty="0" smtClean="0">
                <a:solidFill>
                  <a:schemeClr val="tx1"/>
                </a:solidFill>
                <a:latin typeface="Calibri"/>
                <a:ea typeface="Calibri"/>
                <a:cs typeface="Calibri"/>
                <a:sym typeface="Calibri"/>
              </a:rPr>
              <a:t>Announcements</a:t>
            </a:r>
            <a:r>
              <a:rPr lang="en-US" sz="2400" b="1" dirty="0">
                <a:solidFill>
                  <a:schemeClr val="tx1"/>
                </a:solidFill>
                <a:latin typeface="Calibri"/>
                <a:ea typeface="Calibri"/>
                <a:cs typeface="Calibri"/>
                <a:sym typeface="Calibri"/>
              </a:rPr>
              <a:t>: </a:t>
            </a:r>
            <a:endParaRPr lang="en-US" sz="2400" b="1" dirty="0" smtClean="0">
              <a:solidFill>
                <a:schemeClr val="tx1"/>
              </a:solidFill>
              <a:latin typeface="Calibri"/>
              <a:ea typeface="Calibri"/>
              <a:cs typeface="Calibri"/>
              <a:sym typeface="Calibri"/>
            </a:endParaRPr>
          </a:p>
          <a:p>
            <a:pPr marL="342900" indent="-342900" algn="l">
              <a:spcBef>
                <a:spcPts val="360"/>
              </a:spcBef>
              <a:buClr>
                <a:srgbClr val="000000"/>
              </a:buClr>
              <a:buSzPct val="100000"/>
              <a:buFont typeface="Arial" panose="020B0604020202020204" pitchFamily="34" charset="0"/>
              <a:buChar char="•"/>
            </a:pPr>
            <a:r>
              <a:rPr lang="en-US" sz="2000" b="1" dirty="0" smtClean="0">
                <a:solidFill>
                  <a:schemeClr val="tx1"/>
                </a:solidFill>
                <a:latin typeface="Calibri"/>
                <a:ea typeface="Calibri"/>
                <a:cs typeface="Calibri"/>
                <a:sym typeface="Calibri"/>
              </a:rPr>
              <a:t>Snack and Website Reminder</a:t>
            </a:r>
          </a:p>
          <a:p>
            <a:pPr marL="342900" indent="-342900" algn="l">
              <a:spcBef>
                <a:spcPts val="360"/>
              </a:spcBef>
              <a:buClr>
                <a:srgbClr val="000000"/>
              </a:buClr>
              <a:buSzPct val="100000"/>
              <a:buFont typeface="Arial" panose="020B0604020202020204" pitchFamily="34" charset="0"/>
              <a:buChar char="•"/>
            </a:pPr>
            <a:r>
              <a:rPr lang="en-US" sz="2000" b="1" u="sng" dirty="0" smtClean="0">
                <a:solidFill>
                  <a:srgbClr val="FF0000"/>
                </a:solidFill>
                <a:latin typeface="Calibri"/>
                <a:ea typeface="Calibri"/>
                <a:cs typeface="Calibri"/>
                <a:sym typeface="Calibri"/>
              </a:rPr>
              <a:t>We need 1/5 work from</a:t>
            </a:r>
            <a:r>
              <a:rPr lang="en-US" sz="2000" b="1" dirty="0" smtClean="0">
                <a:solidFill>
                  <a:schemeClr val="tx1"/>
                </a:solidFill>
                <a:latin typeface="Calibri"/>
                <a:ea typeface="Calibri"/>
                <a:cs typeface="Calibri"/>
                <a:sym typeface="Calibri"/>
              </a:rPr>
              <a:t>: Mya, Justin</a:t>
            </a:r>
            <a:endParaRPr lang="en-US" sz="2000" b="1" dirty="0">
              <a:solidFill>
                <a:schemeClr val="tx1"/>
              </a:solidFill>
              <a:latin typeface="Calibri"/>
              <a:ea typeface="Calibri"/>
              <a:cs typeface="Calibri"/>
              <a:sym typeface="Calibri"/>
            </a:endParaRPr>
          </a:p>
          <a:p>
            <a:pPr marL="342900" indent="-342900" algn="l">
              <a:spcBef>
                <a:spcPts val="360"/>
              </a:spcBef>
              <a:buClr>
                <a:srgbClr val="000000"/>
              </a:buClr>
              <a:buSzPct val="100000"/>
              <a:buFont typeface="Arial" panose="020B0604020202020204" pitchFamily="34" charset="0"/>
              <a:buChar char="•"/>
            </a:pPr>
            <a:r>
              <a:rPr lang="en-US" sz="2000" b="1" u="sng" dirty="0" smtClean="0">
                <a:solidFill>
                  <a:srgbClr val="FF0000"/>
                </a:solidFill>
                <a:latin typeface="Calibri"/>
                <a:ea typeface="Calibri"/>
                <a:cs typeface="Calibri"/>
                <a:sym typeface="Calibri"/>
              </a:rPr>
              <a:t>We need 1/9 work from</a:t>
            </a:r>
            <a:r>
              <a:rPr lang="en-US" sz="2000" b="1" dirty="0" smtClean="0">
                <a:solidFill>
                  <a:schemeClr val="tx1"/>
                </a:solidFill>
                <a:latin typeface="Calibri"/>
                <a:ea typeface="Calibri"/>
                <a:cs typeface="Calibri"/>
                <a:sym typeface="Calibri"/>
              </a:rPr>
              <a:t>: </a:t>
            </a:r>
          </a:p>
        </p:txBody>
      </p:sp>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3840480" y="68724"/>
            <a:ext cx="5157775" cy="2985433"/>
          </a:xfrm>
          <a:prstGeom prst="rect">
            <a:avLst/>
          </a:prstGeom>
          <a:noFill/>
        </p:spPr>
        <p:txBody>
          <a:bodyPr wrap="square" rtlCol="0">
            <a:spAutoFit/>
          </a:bodyPr>
          <a:lstStyle/>
          <a:p>
            <a:pPr lvl="0" algn="ctr">
              <a:spcBef>
                <a:spcPts val="360"/>
              </a:spcBef>
              <a:buClr>
                <a:srgbClr val="000000"/>
              </a:buClr>
              <a:buSzPct val="100000"/>
            </a:pPr>
            <a:r>
              <a:rPr lang="en-US" sz="2000" b="1" i="1" u="sng" dirty="0" smtClean="0">
                <a:latin typeface="Helvetica"/>
                <a:ea typeface="Calibri"/>
                <a:cs typeface="Helvetica"/>
                <a:sym typeface="Calibri"/>
              </a:rPr>
              <a:t>Objectives:</a:t>
            </a:r>
            <a:endParaRPr lang="en-US" sz="2000" b="1" i="1" u="sng" dirty="0">
              <a:latin typeface="Helvetica"/>
              <a:ea typeface="Calibri"/>
              <a:cs typeface="Helvetica"/>
              <a:sym typeface="Calibri"/>
            </a:endParaRPr>
          </a:p>
          <a:p>
            <a:pPr marL="342900" indent="-342900">
              <a:buFont typeface="Arial"/>
              <a:buChar char="•"/>
            </a:pPr>
            <a:endParaRPr lang="en-US" sz="2400" b="1" dirty="0" smtClean="0">
              <a:solidFill>
                <a:srgbClr val="FF0000"/>
              </a:solidFill>
            </a:endParaRPr>
          </a:p>
          <a:p>
            <a:pPr marL="342900" indent="-342900">
              <a:buFont typeface="Arial"/>
              <a:buChar char="•"/>
            </a:pPr>
            <a:r>
              <a:rPr lang="en-US" sz="2400" b="1" dirty="0" smtClean="0">
                <a:solidFill>
                  <a:srgbClr val="FF0000"/>
                </a:solidFill>
              </a:rPr>
              <a:t>Identify the characteristics of formal writing.</a:t>
            </a:r>
          </a:p>
          <a:p>
            <a:pPr marL="342900" indent="-342900">
              <a:buFont typeface="Arial"/>
              <a:buChar char="•"/>
            </a:pPr>
            <a:r>
              <a:rPr lang="en-US" sz="2400" b="1" dirty="0" smtClean="0">
                <a:solidFill>
                  <a:srgbClr val="FF0000"/>
                </a:solidFill>
              </a:rPr>
              <a:t>Analyze the context in which formal writing occurs. </a:t>
            </a:r>
          </a:p>
          <a:p>
            <a:pPr marL="342900" indent="-342900">
              <a:buFont typeface="Arial"/>
              <a:buChar char="•"/>
            </a:pPr>
            <a:endParaRPr lang="en-US" sz="2400" b="1" dirty="0" smtClean="0">
              <a:solidFill>
                <a:srgbClr val="FF0000"/>
              </a:solidFill>
            </a:endParaRPr>
          </a:p>
          <a:p>
            <a:pPr marL="342900" indent="-342900">
              <a:buFont typeface="Arial"/>
              <a:buChar char="•"/>
            </a:pPr>
            <a:endParaRPr lang="en-US" sz="2400" b="1" dirty="0">
              <a:solidFill>
                <a:srgbClr val="FF0000"/>
              </a:solidFill>
            </a:endParaRPr>
          </a:p>
        </p:txBody>
      </p:sp>
      <p:sp>
        <p:nvSpPr>
          <p:cNvPr id="6" name="TextBox 5"/>
          <p:cNvSpPr txBox="1"/>
          <p:nvPr/>
        </p:nvSpPr>
        <p:spPr>
          <a:xfrm>
            <a:off x="4107346" y="3829050"/>
            <a:ext cx="5208104" cy="1785104"/>
          </a:xfrm>
          <a:prstGeom prst="rect">
            <a:avLst/>
          </a:prstGeom>
          <a:noFill/>
        </p:spPr>
        <p:txBody>
          <a:bodyPr wrap="square" rtlCol="0">
            <a:spAutoFit/>
          </a:bodyPr>
          <a:lstStyle/>
          <a:p>
            <a:pPr lvl="0" algn="ctr">
              <a:spcBef>
                <a:spcPts val="360"/>
              </a:spcBef>
              <a:buClr>
                <a:srgbClr val="000000"/>
              </a:buClr>
              <a:buSzPct val="100000"/>
            </a:pPr>
            <a:r>
              <a:rPr lang="en-US" sz="2000" b="1" i="1" u="sng" dirty="0" smtClean="0">
                <a:latin typeface="Helvetica"/>
                <a:ea typeface="Calibri"/>
                <a:cs typeface="Helvetica"/>
                <a:sym typeface="Calibri"/>
              </a:rPr>
              <a:t>This Week in English Amped:</a:t>
            </a:r>
            <a:endParaRPr lang="en-US" sz="2000" b="1" dirty="0" smtClean="0">
              <a:solidFill>
                <a:srgbClr val="FF6600"/>
              </a:solidFill>
              <a:ea typeface="Calibri"/>
              <a:cs typeface="Calibri"/>
              <a:sym typeface="Calibri"/>
            </a:endParaRPr>
          </a:p>
          <a:p>
            <a:pPr marL="342900" indent="-342900">
              <a:spcBef>
                <a:spcPts val="360"/>
              </a:spcBef>
              <a:buClr>
                <a:srgbClr val="000000"/>
              </a:buClr>
              <a:buSzPct val="100000"/>
              <a:buFont typeface="Arial" panose="020B0604020202020204" pitchFamily="34" charset="0"/>
              <a:buChar char="•"/>
            </a:pPr>
            <a:r>
              <a:rPr lang="en-US" sz="2000" b="1" dirty="0" smtClean="0">
                <a:solidFill>
                  <a:srgbClr val="FF6600"/>
                </a:solidFill>
                <a:ea typeface="Calibri"/>
                <a:cs typeface="Calibri"/>
                <a:sym typeface="Calibri"/>
              </a:rPr>
              <a:t>Wednesday</a:t>
            </a:r>
            <a:r>
              <a:rPr lang="en-US" sz="2000" b="1" dirty="0" smtClean="0">
                <a:solidFill>
                  <a:srgbClr val="7030A0"/>
                </a:solidFill>
                <a:ea typeface="Calibri"/>
                <a:cs typeface="Calibri"/>
                <a:sym typeface="Calibri"/>
              </a:rPr>
              <a:t>: </a:t>
            </a:r>
            <a:r>
              <a:rPr lang="en-US" sz="2000" b="1" dirty="0">
                <a:solidFill>
                  <a:srgbClr val="7030A0"/>
                </a:solidFill>
                <a:ea typeface="Calibri"/>
                <a:cs typeface="Calibri"/>
                <a:sym typeface="Calibri"/>
              </a:rPr>
              <a:t>See agenda. </a:t>
            </a:r>
          </a:p>
          <a:p>
            <a:pPr marL="342900" indent="-342900">
              <a:spcBef>
                <a:spcPts val="360"/>
              </a:spcBef>
              <a:buClr>
                <a:srgbClr val="000000"/>
              </a:buClr>
              <a:buSzPct val="100000"/>
              <a:buFont typeface="Arial" panose="020B0604020202020204" pitchFamily="34" charset="0"/>
              <a:buChar char="•"/>
            </a:pPr>
            <a:r>
              <a:rPr lang="en-US" sz="2000" b="1" dirty="0" smtClean="0">
                <a:solidFill>
                  <a:srgbClr val="FF6600"/>
                </a:solidFill>
                <a:ea typeface="Calibri"/>
                <a:cs typeface="Calibri"/>
                <a:sym typeface="Calibri"/>
              </a:rPr>
              <a:t>Thursday</a:t>
            </a:r>
            <a:r>
              <a:rPr lang="en-US" sz="2000" b="1" dirty="0" smtClean="0">
                <a:solidFill>
                  <a:srgbClr val="7030A0"/>
                </a:solidFill>
                <a:ea typeface="Calibri"/>
                <a:cs typeface="Calibri"/>
                <a:sym typeface="Calibri"/>
              </a:rPr>
              <a:t>: Research Paper Draft 1</a:t>
            </a:r>
          </a:p>
          <a:p>
            <a:pPr marL="342900" indent="-342900">
              <a:spcBef>
                <a:spcPts val="360"/>
              </a:spcBef>
              <a:buClr>
                <a:srgbClr val="000000"/>
              </a:buClr>
              <a:buSzPct val="100000"/>
              <a:buFont typeface="Arial" panose="020B0604020202020204" pitchFamily="34" charset="0"/>
              <a:buChar char="•"/>
            </a:pPr>
            <a:r>
              <a:rPr lang="en-US" sz="2000" b="1" dirty="0" smtClean="0">
                <a:solidFill>
                  <a:srgbClr val="FF6600"/>
                </a:solidFill>
                <a:ea typeface="Calibri"/>
                <a:cs typeface="Calibri"/>
                <a:sym typeface="Calibri"/>
              </a:rPr>
              <a:t>Friday</a:t>
            </a:r>
            <a:r>
              <a:rPr lang="en-US" sz="2000" b="1" dirty="0" smtClean="0">
                <a:solidFill>
                  <a:srgbClr val="7030A0"/>
                </a:solidFill>
                <a:ea typeface="Calibri"/>
                <a:cs typeface="Calibri"/>
                <a:sym typeface="Calibri"/>
              </a:rPr>
              <a:t>: Choose book clubs, Restorative Justice circle</a:t>
            </a:r>
          </a:p>
        </p:txBody>
      </p:sp>
    </p:spTree>
    <p:extLst>
      <p:ext uri="{BB962C8B-B14F-4D97-AF65-F5344CB8AC3E}">
        <p14:creationId xmlns:p14="http://schemas.microsoft.com/office/powerpoint/2010/main" val="204226320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87293" y="160338"/>
            <a:ext cx="7315200" cy="769441"/>
          </a:xfrm>
          <a:prstGeom prst="rect">
            <a:avLst/>
          </a:prstGeom>
          <a:noFill/>
        </p:spPr>
        <p:txBody>
          <a:bodyPr wrap="square" rtlCol="0">
            <a:spAutoFit/>
          </a:bodyPr>
          <a:lstStyle/>
          <a:p>
            <a:pPr algn="ctr"/>
            <a:r>
              <a:rPr lang="en-US" sz="4400" dirty="0" smtClean="0"/>
              <a:t>#1</a:t>
            </a:r>
            <a:endParaRPr lang="en-US" sz="4400" dirty="0"/>
          </a:p>
        </p:txBody>
      </p:sp>
      <p:sp>
        <p:nvSpPr>
          <p:cNvPr id="5" name="TextBox 4"/>
          <p:cNvSpPr txBox="1"/>
          <p:nvPr/>
        </p:nvSpPr>
        <p:spPr>
          <a:xfrm>
            <a:off x="613064" y="1454727"/>
            <a:ext cx="7990609" cy="4401205"/>
          </a:xfrm>
          <a:prstGeom prst="rect">
            <a:avLst/>
          </a:prstGeom>
          <a:noFill/>
        </p:spPr>
        <p:txBody>
          <a:bodyPr wrap="square" rtlCol="0">
            <a:spAutoFit/>
          </a:bodyPr>
          <a:lstStyle/>
          <a:p>
            <a:r>
              <a:rPr lang="en-US" sz="2800" dirty="0" smtClean="0"/>
              <a:t>It is unclear why surfing has found a broader respectability. Some point to the initial public offering of </a:t>
            </a:r>
            <a:r>
              <a:rPr lang="en-US" sz="2800" dirty="0" err="1" smtClean="0"/>
              <a:t>Quiksilver</a:t>
            </a:r>
            <a:r>
              <a:rPr lang="en-US" sz="2800" dirty="0" smtClean="0"/>
              <a:t>, the board apparel and accessories company, in 1986 as a catalyst. Perhaps reflecting surfing’s laid-back roots, concrete figures on participation are hard to come by. Two million people consider themselves active surfers in the United States, twice as many as 20 years ago, according to Action Sports Retailer, the leading board-sports industry trade show. </a:t>
            </a:r>
            <a:endParaRPr lang="en-US" sz="2800" dirty="0"/>
          </a:p>
        </p:txBody>
      </p:sp>
    </p:spTree>
    <p:extLst>
      <p:ext uri="{BB962C8B-B14F-4D97-AF65-F5344CB8AC3E}">
        <p14:creationId xmlns:p14="http://schemas.microsoft.com/office/powerpoint/2010/main" val="46899524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87293" y="160338"/>
            <a:ext cx="7315200" cy="769441"/>
          </a:xfrm>
          <a:prstGeom prst="rect">
            <a:avLst/>
          </a:prstGeom>
          <a:noFill/>
        </p:spPr>
        <p:txBody>
          <a:bodyPr wrap="square" rtlCol="0">
            <a:spAutoFit/>
          </a:bodyPr>
          <a:lstStyle/>
          <a:p>
            <a:pPr algn="ctr"/>
            <a:r>
              <a:rPr lang="en-US" sz="4400" dirty="0" smtClean="0"/>
              <a:t>#2</a:t>
            </a:r>
            <a:endParaRPr lang="en-US" sz="4400" dirty="0"/>
          </a:p>
        </p:txBody>
      </p:sp>
      <p:sp>
        <p:nvSpPr>
          <p:cNvPr id="5" name="TextBox 4"/>
          <p:cNvSpPr txBox="1"/>
          <p:nvPr/>
        </p:nvSpPr>
        <p:spPr>
          <a:xfrm>
            <a:off x="613064" y="1454727"/>
            <a:ext cx="7990609" cy="4154984"/>
          </a:xfrm>
          <a:prstGeom prst="rect">
            <a:avLst/>
          </a:prstGeom>
          <a:noFill/>
        </p:spPr>
        <p:txBody>
          <a:bodyPr wrap="square" rtlCol="0">
            <a:spAutoFit/>
          </a:bodyPr>
          <a:lstStyle/>
          <a:p>
            <a:r>
              <a:rPr lang="en-US" sz="2400" dirty="0" smtClean="0"/>
              <a:t>Modern surfboards are constructed of a plastic foam core that is shaped by hand or machine and then covered with a shell of fiberglass and resin. Individual surfboards can vary in dimensions. The high performance surfboards used by top professional competitors are typically about 1.8 to 2 m (6 to 6.5 </a:t>
            </a:r>
            <a:r>
              <a:rPr lang="en-US" sz="2400" dirty="0" err="1" smtClean="0"/>
              <a:t>ft</a:t>
            </a:r>
            <a:r>
              <a:rPr lang="en-US" sz="2400" dirty="0" smtClean="0"/>
              <a:t>) long, 47 cm (18.5 in) wide, less than 6 cm (2.5 in) thick, and weigh about 2.7 kg (6 </a:t>
            </a:r>
            <a:r>
              <a:rPr lang="en-US" sz="2400" dirty="0" err="1" smtClean="0"/>
              <a:t>lb</a:t>
            </a:r>
            <a:r>
              <a:rPr lang="en-US" sz="2400" dirty="0" smtClean="0"/>
              <a:t>). These boards are also known as </a:t>
            </a:r>
            <a:r>
              <a:rPr lang="en-US" sz="2400" dirty="0" err="1" smtClean="0"/>
              <a:t>shortboards</a:t>
            </a:r>
            <a:r>
              <a:rPr lang="en-US" sz="2400" dirty="0" smtClean="0"/>
              <a:t>. On the other end of the surfboard spectrum is the longboard. Most longboards are 2.7 (9 </a:t>
            </a:r>
            <a:r>
              <a:rPr lang="en-US" sz="2400" dirty="0" err="1" smtClean="0"/>
              <a:t>ft</a:t>
            </a:r>
            <a:r>
              <a:rPr lang="en-US" sz="2400" dirty="0" smtClean="0"/>
              <a:t>) long, 51 to 56 cm (20 to 22 in) wide, and about the same thickness as </a:t>
            </a:r>
            <a:r>
              <a:rPr lang="en-US" sz="2400" dirty="0" err="1" smtClean="0"/>
              <a:t>shortboards</a:t>
            </a:r>
            <a:r>
              <a:rPr lang="en-US" sz="2400" dirty="0" smtClean="0"/>
              <a:t>. They weigh less than 7 kg (15 </a:t>
            </a:r>
            <a:r>
              <a:rPr lang="en-US" sz="2400" dirty="0" err="1" smtClean="0"/>
              <a:t>lb</a:t>
            </a:r>
            <a:r>
              <a:rPr lang="en-US" sz="2400" dirty="0" smtClean="0"/>
              <a:t>). </a:t>
            </a:r>
          </a:p>
        </p:txBody>
      </p:sp>
    </p:spTree>
    <p:extLst>
      <p:ext uri="{BB962C8B-B14F-4D97-AF65-F5344CB8AC3E}">
        <p14:creationId xmlns:p14="http://schemas.microsoft.com/office/powerpoint/2010/main" val="223089872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087293" y="160338"/>
            <a:ext cx="7315200" cy="769441"/>
          </a:xfrm>
          <a:prstGeom prst="rect">
            <a:avLst/>
          </a:prstGeom>
          <a:noFill/>
        </p:spPr>
        <p:txBody>
          <a:bodyPr wrap="square" rtlCol="0">
            <a:spAutoFit/>
          </a:bodyPr>
          <a:lstStyle/>
          <a:p>
            <a:pPr algn="ctr"/>
            <a:r>
              <a:rPr lang="en-US" sz="4400" dirty="0" smtClean="0"/>
              <a:t>#3</a:t>
            </a:r>
            <a:endParaRPr lang="en-US" sz="4400" dirty="0"/>
          </a:p>
        </p:txBody>
      </p:sp>
      <p:sp>
        <p:nvSpPr>
          <p:cNvPr id="5" name="TextBox 4"/>
          <p:cNvSpPr txBox="1"/>
          <p:nvPr/>
        </p:nvSpPr>
        <p:spPr>
          <a:xfrm>
            <a:off x="613064" y="1454727"/>
            <a:ext cx="7990609" cy="5262979"/>
          </a:xfrm>
          <a:prstGeom prst="rect">
            <a:avLst/>
          </a:prstGeom>
          <a:noFill/>
        </p:spPr>
        <p:txBody>
          <a:bodyPr wrap="square" rtlCol="0">
            <a:spAutoFit/>
          </a:bodyPr>
          <a:lstStyle/>
          <a:p>
            <a:r>
              <a:rPr lang="en-US" sz="2800" dirty="0" smtClean="0"/>
              <a:t>Wow… definitely a night and day scenario. Headed out to DH early yesterday morning for a quick surf on the Bing. Small </a:t>
            </a:r>
            <a:r>
              <a:rPr lang="en-US" sz="2800" dirty="0" err="1" smtClean="0"/>
              <a:t>kine</a:t>
            </a:r>
            <a:r>
              <a:rPr lang="en-US" sz="2800" dirty="0" smtClean="0"/>
              <a:t> waves rolling through with hardly a wisp of wind. Super fun to be </a:t>
            </a:r>
            <a:r>
              <a:rPr lang="en-US" sz="2800" dirty="0" err="1" smtClean="0"/>
              <a:t>loggin</a:t>
            </a:r>
            <a:r>
              <a:rPr lang="en-US" sz="2800" dirty="0" smtClean="0"/>
              <a:t> it again. Good chance for me to get back into shape before going back to the </a:t>
            </a:r>
            <a:r>
              <a:rPr lang="en-US" sz="2800" dirty="0" err="1" smtClean="0"/>
              <a:t>northshore</a:t>
            </a:r>
            <a:r>
              <a:rPr lang="en-US" sz="2800" dirty="0" smtClean="0"/>
              <a:t>. Managed to get one killer wave… it walled up about waist high for a nice long hang ten, then back stepped as it pitched a bit to get a teeny weeny </a:t>
            </a:r>
            <a:r>
              <a:rPr lang="en-US" sz="2800" dirty="0" err="1" smtClean="0"/>
              <a:t>coverup</a:t>
            </a:r>
            <a:r>
              <a:rPr lang="en-US" sz="2800" dirty="0" smtClean="0"/>
              <a:t>, more like water splashing on my shoulder, but felt good. Zipped through that section and the wave opened up again for another </a:t>
            </a:r>
            <a:r>
              <a:rPr lang="en-US" sz="2800" dirty="0" err="1" smtClean="0"/>
              <a:t>noseride</a:t>
            </a:r>
            <a:r>
              <a:rPr lang="en-US" sz="2800" dirty="0" smtClean="0"/>
              <a:t> with a fade back. Good fun and all to myself! </a:t>
            </a:r>
          </a:p>
        </p:txBody>
      </p:sp>
    </p:spTree>
    <p:extLst>
      <p:ext uri="{BB962C8B-B14F-4D97-AF65-F5344CB8AC3E}">
        <p14:creationId xmlns:p14="http://schemas.microsoft.com/office/powerpoint/2010/main" val="3758404787"/>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86" name="Shape 86"/>
          <p:cNvSpPr txBox="1">
            <a:spLocks noGrp="1"/>
          </p:cNvSpPr>
          <p:nvPr>
            <p:ph type="subTitle" idx="1"/>
          </p:nvPr>
        </p:nvSpPr>
        <p:spPr>
          <a:xfrm>
            <a:off x="4705348" y="0"/>
            <a:ext cx="4438651" cy="6858000"/>
          </a:xfrm>
          <a:prstGeom prst="rect">
            <a:avLst/>
          </a:prstGeom>
          <a:solidFill>
            <a:srgbClr val="A5A5A5">
              <a:alpha val="29803"/>
            </a:srgbClr>
          </a:solidFill>
          <a:ln>
            <a:noFill/>
          </a:ln>
        </p:spPr>
        <p:txBody>
          <a:bodyPr lIns="91425" tIns="45700" rIns="91425" bIns="45700" anchor="t" anchorCtr="0">
            <a:noAutofit/>
          </a:bodyPr>
          <a:lstStyle/>
          <a:p>
            <a:pPr lvl="0">
              <a:spcBef>
                <a:spcPts val="0"/>
              </a:spcBef>
              <a:buClr>
                <a:srgbClr val="000000"/>
              </a:buClr>
              <a:buSzPct val="25000"/>
            </a:pPr>
            <a:r>
              <a:rPr lang="en-US" sz="3600" dirty="0" smtClean="0">
                <a:solidFill>
                  <a:srgbClr val="FF6600"/>
                </a:solidFill>
                <a:ea typeface="Calibri"/>
                <a:cs typeface="Calibri"/>
                <a:sym typeface="Calibri"/>
              </a:rPr>
              <a:t>Writing</a:t>
            </a:r>
            <a:endParaRPr lang="en-US" sz="3600" dirty="0" smtClean="0">
              <a:solidFill>
                <a:schemeClr val="tx1"/>
              </a:solidFill>
              <a:latin typeface="Helvetica"/>
              <a:ea typeface="Calibri"/>
              <a:cs typeface="Helvetica"/>
              <a:sym typeface="Calibri"/>
            </a:endParaRPr>
          </a:p>
          <a:p>
            <a:pPr marL="0" marR="0" lvl="0" indent="0" algn="ctr" rtl="0">
              <a:spcBef>
                <a:spcPts val="0"/>
              </a:spcBef>
              <a:buClr>
                <a:srgbClr val="000000"/>
              </a:buClr>
              <a:buSzPct val="25000"/>
              <a:buFont typeface="Arial"/>
              <a:buNone/>
            </a:pPr>
            <a:r>
              <a:rPr lang="en-US" sz="2000" dirty="0" smtClean="0">
                <a:solidFill>
                  <a:schemeClr val="tx1"/>
                </a:solidFill>
                <a:latin typeface="Helvetica"/>
                <a:ea typeface="Calibri"/>
                <a:cs typeface="Helvetica"/>
                <a:sym typeface="Calibri"/>
              </a:rPr>
              <a:t>Wednesday</a:t>
            </a:r>
            <a:r>
              <a:rPr lang="en-US" sz="2000" dirty="0">
                <a:solidFill>
                  <a:schemeClr val="tx1"/>
                </a:solidFill>
                <a:latin typeface="Helvetica"/>
                <a:ea typeface="Calibri"/>
                <a:cs typeface="Helvetica"/>
                <a:sym typeface="Calibri"/>
              </a:rPr>
              <a:t>, January </a:t>
            </a:r>
            <a:r>
              <a:rPr lang="en-US" sz="2000" dirty="0" smtClean="0">
                <a:solidFill>
                  <a:schemeClr val="tx1"/>
                </a:solidFill>
                <a:latin typeface="Helvetica"/>
                <a:ea typeface="Calibri"/>
                <a:cs typeface="Helvetica"/>
                <a:sym typeface="Calibri"/>
              </a:rPr>
              <a:t>18, </a:t>
            </a:r>
            <a:r>
              <a:rPr lang="en-US" sz="2000" dirty="0">
                <a:solidFill>
                  <a:schemeClr val="tx1"/>
                </a:solidFill>
                <a:latin typeface="Helvetica"/>
                <a:ea typeface="Calibri"/>
                <a:cs typeface="Helvetica"/>
                <a:sym typeface="Calibri"/>
              </a:rPr>
              <a:t>2017</a:t>
            </a:r>
            <a:endParaRPr lang="en-US" sz="2800" dirty="0">
              <a:solidFill>
                <a:schemeClr val="tx1"/>
              </a:solidFill>
              <a:latin typeface="Helvetica"/>
              <a:ea typeface="Calibri"/>
              <a:cs typeface="Helvetica"/>
              <a:sym typeface="Calibri"/>
            </a:endParaRPr>
          </a:p>
          <a:p>
            <a:pPr>
              <a:spcBef>
                <a:spcPts val="360"/>
              </a:spcBef>
              <a:buClr>
                <a:srgbClr val="000000"/>
              </a:buClr>
              <a:buSzPct val="100000"/>
            </a:pPr>
            <a:endParaRPr lang="en-US" sz="2000" dirty="0">
              <a:solidFill>
                <a:schemeClr val="tx1"/>
              </a:solidFill>
              <a:ea typeface="Calibri"/>
              <a:cs typeface="Calibri"/>
              <a:sym typeface="Calibri"/>
            </a:endParaRPr>
          </a:p>
        </p:txBody>
      </p:sp>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5334000" y="1017863"/>
            <a:ext cx="3705224" cy="5786199"/>
          </a:xfrm>
          <a:prstGeom prst="rect">
            <a:avLst/>
          </a:prstGeom>
          <a:noFill/>
          <a:ln w="41275" cap="sq" cmpd="sng">
            <a:solidFill>
              <a:srgbClr val="00B050"/>
            </a:solidFill>
            <a:prstDash val="dash"/>
            <a:round/>
          </a:ln>
        </p:spPr>
        <p:txBody>
          <a:bodyPr wrap="square" rtlCol="0">
            <a:spAutoFit/>
          </a:bodyPr>
          <a:lstStyle/>
          <a:p>
            <a:pPr algn="ctr"/>
            <a:r>
              <a:rPr lang="en-US" sz="2400" dirty="0" smtClean="0">
                <a:solidFill>
                  <a:schemeClr val="bg2">
                    <a:lumMod val="10000"/>
                  </a:schemeClr>
                </a:solidFill>
                <a:latin typeface="Arial Black" panose="020B0A04020102020204" pitchFamily="34" charset="0"/>
              </a:rPr>
              <a:t>Instructions</a:t>
            </a:r>
          </a:p>
          <a:p>
            <a:endParaRPr lang="en-US" sz="2000" dirty="0">
              <a:solidFill>
                <a:schemeClr val="bg2">
                  <a:lumMod val="10000"/>
                </a:schemeClr>
              </a:solidFill>
              <a:latin typeface="Arial Black" panose="020B0A04020102020204" pitchFamily="34" charset="0"/>
            </a:endParaRPr>
          </a:p>
          <a:p>
            <a:pPr marL="457200" indent="-457200">
              <a:buAutoNum type="arabicPeriod"/>
            </a:pPr>
            <a:r>
              <a:rPr lang="en-US" sz="2000" dirty="0" smtClean="0">
                <a:solidFill>
                  <a:schemeClr val="bg2">
                    <a:lumMod val="10000"/>
                  </a:schemeClr>
                </a:solidFill>
                <a:latin typeface="Arial Black" panose="020B0A04020102020204" pitchFamily="34" charset="0"/>
              </a:rPr>
              <a:t>Read the text out loud as a group.</a:t>
            </a:r>
          </a:p>
          <a:p>
            <a:pPr marL="457200" indent="-457200">
              <a:buAutoNum type="arabicPeriod"/>
            </a:pPr>
            <a:r>
              <a:rPr lang="en-US" sz="2000" dirty="0" smtClean="0">
                <a:solidFill>
                  <a:schemeClr val="bg2">
                    <a:lumMod val="10000"/>
                  </a:schemeClr>
                </a:solidFill>
                <a:latin typeface="Arial Black" panose="020B0A04020102020204" pitchFamily="34" charset="0"/>
              </a:rPr>
              <a:t>As you read, circle the characteristics under “Formal” and “Informal” that best match the writing style.</a:t>
            </a:r>
          </a:p>
          <a:p>
            <a:pPr marL="457200" indent="-457200">
              <a:buAutoNum type="arabicPeriod"/>
            </a:pPr>
            <a:r>
              <a:rPr lang="en-US" sz="2000" dirty="0" smtClean="0">
                <a:solidFill>
                  <a:schemeClr val="bg2">
                    <a:lumMod val="10000"/>
                  </a:schemeClr>
                </a:solidFill>
                <a:latin typeface="Arial Black" panose="020B0A04020102020204" pitchFamily="34" charset="0"/>
              </a:rPr>
              <a:t>Use the characteristics of formal writing to figure out whether your text is formal or informal.</a:t>
            </a:r>
          </a:p>
          <a:p>
            <a:pPr algn="ctr"/>
            <a:endParaRPr lang="en-US" sz="2400" dirty="0">
              <a:solidFill>
                <a:srgbClr val="00B050"/>
              </a:solidFill>
              <a:latin typeface="Arial Black" panose="020B0A04020102020204" pitchFamily="34" charset="0"/>
            </a:endParaRPr>
          </a:p>
          <a:p>
            <a:pPr marL="342900" indent="-342900">
              <a:buFont typeface="Arial" panose="020B0604020202020204" pitchFamily="34" charset="0"/>
              <a:buChar char="•"/>
            </a:pPr>
            <a:endParaRPr lang="en-US" sz="2200" dirty="0">
              <a:solidFill>
                <a:schemeClr val="bg2">
                  <a:lumMod val="10000"/>
                </a:schemeClr>
              </a:solidFill>
              <a:sym typeface="Calibri"/>
            </a:endParaRPr>
          </a:p>
        </p:txBody>
      </p:sp>
      <p:pic>
        <p:nvPicPr>
          <p:cNvPr id="4" name="Picture 3"/>
          <p:cNvPicPr>
            <a:picLocks noChangeAspect="1"/>
          </p:cNvPicPr>
          <p:nvPr/>
        </p:nvPicPr>
        <p:blipFill>
          <a:blip r:embed="rId3"/>
          <a:stretch>
            <a:fillRect/>
          </a:stretch>
        </p:blipFill>
        <p:spPr>
          <a:xfrm>
            <a:off x="0" y="0"/>
            <a:ext cx="5138501" cy="6858000"/>
          </a:xfrm>
          <a:prstGeom prst="rect">
            <a:avLst/>
          </a:prstGeom>
        </p:spPr>
      </p:pic>
    </p:spTree>
    <p:extLst>
      <p:ext uri="{BB962C8B-B14F-4D97-AF65-F5344CB8AC3E}">
        <p14:creationId xmlns:p14="http://schemas.microsoft.com/office/powerpoint/2010/main" val="99815480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83"/>
        <p:cNvGrpSpPr/>
        <p:nvPr/>
      </p:nvGrpSpPr>
      <p:grpSpPr>
        <a:xfrm>
          <a:off x="0" y="0"/>
          <a:ext cx="0" cy="0"/>
          <a:chOff x="0" y="0"/>
          <a:chExt cx="0" cy="0"/>
        </a:xfrm>
      </p:grpSpPr>
      <p:sp>
        <p:nvSpPr>
          <p:cNvPr id="2" name="AutoShape 2" descr="Image result for maxine greene quot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descr="formal-vs-informal-1-ydafm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991809"/>
            <a:ext cx="8542888" cy="4656667"/>
          </a:xfrm>
          <a:prstGeom prst="rect">
            <a:avLst/>
          </a:prstGeom>
        </p:spPr>
      </p:pic>
      <p:sp>
        <p:nvSpPr>
          <p:cNvPr id="3" name="TextBox 2"/>
          <p:cNvSpPr txBox="1"/>
          <p:nvPr/>
        </p:nvSpPr>
        <p:spPr>
          <a:xfrm>
            <a:off x="1074219" y="160338"/>
            <a:ext cx="7315200" cy="769441"/>
          </a:xfrm>
          <a:prstGeom prst="rect">
            <a:avLst/>
          </a:prstGeom>
          <a:noFill/>
        </p:spPr>
        <p:txBody>
          <a:bodyPr wrap="square" rtlCol="0">
            <a:spAutoFit/>
          </a:bodyPr>
          <a:lstStyle/>
          <a:p>
            <a:pPr algn="ctr"/>
            <a:r>
              <a:rPr lang="en-US" sz="4400" dirty="0" smtClean="0"/>
              <a:t>Phrasal verbs</a:t>
            </a:r>
            <a:endParaRPr lang="en-US" sz="4400" dirty="0"/>
          </a:p>
        </p:txBody>
      </p:sp>
    </p:spTree>
    <p:extLst>
      <p:ext uri="{BB962C8B-B14F-4D97-AF65-F5344CB8AC3E}">
        <p14:creationId xmlns:p14="http://schemas.microsoft.com/office/powerpoint/2010/main" val="370033119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8680</TotalTime>
  <Words>595</Words>
  <Application>Microsoft Office PowerPoint</Application>
  <PresentationFormat>On-screen Show (4:3)</PresentationFormat>
  <Paragraphs>47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Courier New</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Biddick</dc:creator>
  <cp:lastModifiedBy>Destiny Cooper</cp:lastModifiedBy>
  <cp:revision>286</cp:revision>
  <dcterms:created xsi:type="dcterms:W3CDTF">2016-09-25T21:47:07Z</dcterms:created>
  <dcterms:modified xsi:type="dcterms:W3CDTF">2017-01-18T15:53:12Z</dcterms:modified>
</cp:coreProperties>
</file>