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90" r:id="rId4"/>
    <p:sldId id="291" r:id="rId5"/>
    <p:sldId id="288" r:id="rId6"/>
    <p:sldId id="289" r:id="rId7"/>
    <p:sldId id="293" r:id="rId8"/>
    <p:sldId id="294" r:id="rId9"/>
    <p:sldId id="295" r:id="rId10"/>
    <p:sldId id="297" r:id="rId11"/>
    <p:sldId id="29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E3A00-02C2-5F41-8E60-DC0B1522CFE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547DD-B698-1F4D-A1F5-76BB9F38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9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9969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266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Supplies:</a:t>
            </a:r>
            <a:r>
              <a:rPr lang="en-US" baseline="0" dirty="0"/>
              <a:t> laptops, 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9608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9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6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8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9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CEC7-479C-B043-B10E-C428E52B9FB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8CEC7-479C-B043-B10E-C428E52B9FB1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2070-B4F9-0048-9D66-70400637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moor57@yahoo.com" TargetMode="External"/><Relationship Id="rId2" Type="http://schemas.openxmlformats.org/officeDocument/2006/relationships/hyperlink" Target="mailto:destinyadamscooper@gmail.co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4364607" y="7937"/>
            <a:ext cx="4779394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 smtClean="0">
                <a:solidFill>
                  <a:srgbClr val="FF6600"/>
                </a:solidFill>
                <a:latin typeface="Helvetica"/>
                <a:ea typeface="Calibri"/>
                <a:cs typeface="Helvetica"/>
                <a:sym typeface="Calibri"/>
              </a:rPr>
              <a:t>Opening Inquiry</a:t>
            </a:r>
            <a:endParaRPr lang="en-US" sz="3600" cap="none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marL="0" marR="0" lvl="0" indent="0" algn="ctr" rtl="0">
              <a:spcBef>
                <a:spcPts val="28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Monday, January 23, 2017</a:t>
            </a:r>
            <a:endParaRPr lang="en-US" sz="2800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i="1" u="sng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800" i="1" u="sng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i="1" u="sng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Instructions (</a:t>
            </a:r>
            <a:r>
              <a:rPr lang="en-US" sz="2000" i="1" u="sng" dirty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5</a:t>
            </a:r>
            <a:r>
              <a:rPr lang="en-US" sz="2000" i="1" u="sng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 min.)</a:t>
            </a:r>
            <a:r>
              <a:rPr lang="en-US" sz="2000" i="1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: </a:t>
            </a: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i="1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i="1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Get your computer and open the </a:t>
            </a:r>
            <a:r>
              <a:rPr lang="en-US" sz="2000" b="1" i="1" dirty="0" err="1" smtClean="0">
                <a:solidFill>
                  <a:srgbClr val="FF0000"/>
                </a:solidFill>
                <a:latin typeface="Helvetica"/>
                <a:ea typeface="Calibri"/>
                <a:cs typeface="Helvetica"/>
                <a:sym typeface="Calibri"/>
              </a:rPr>
              <a:t>Hr</a:t>
            </a:r>
            <a:r>
              <a:rPr lang="en-US" sz="2000" b="1" i="1" dirty="0" smtClean="0">
                <a:solidFill>
                  <a:srgbClr val="FF0000"/>
                </a:solidFill>
                <a:latin typeface="Helvetica"/>
                <a:ea typeface="Calibri"/>
                <a:cs typeface="Helvetica"/>
                <a:sym typeface="Calibri"/>
              </a:rPr>
              <a:t> Name Research Draft 1</a:t>
            </a:r>
            <a:r>
              <a:rPr lang="en-US" sz="2000" b="1" i="1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 document in your home drive. Write down a response to these questions under the problem statement: </a:t>
            </a: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b="1" i="1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 back to the research we conducted in the fall. What steps have we taken as researchers so far</a:t>
            </a:r>
            <a:r>
              <a:rPr lang="en-US" sz="2000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b="1" dirty="0">
              <a:solidFill>
                <a:srgbClr val="FFFF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will email this document to Mr. Moore and Mrs. Cooper at the end of class today.</a:t>
            </a:r>
            <a:endParaRPr lang="en-US" sz="2000" b="1" i="1" dirty="0">
              <a:solidFill>
                <a:srgbClr val="FF0000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i="1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i="1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074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Helvetica"/>
                <a:cs typeface="Helvetica"/>
              </a:rPr>
              <a:t>English Amped</a:t>
            </a:r>
            <a:endParaRPr lang="en-US" sz="4200" b="1" dirty="0">
              <a:latin typeface="Helvetica"/>
              <a:cs typeface="Helvetica"/>
            </a:endParaRPr>
          </a:p>
        </p:txBody>
      </p:sp>
      <p:pic>
        <p:nvPicPr>
          <p:cNvPr id="1026" name="Picture 2" descr="https://lh3.googleusercontent.com/QoqaBuRh-e8ResP_X4qJVoVnmGHaNdlvcqUM-KBWGhHYpyIbJ_NwYSr1363wEUdSxKJA_aza9eDyUAS1-VAD3KanFT4vsMLfrjLN7O0PM7xpNg7XG00oDxbpnaZ0C66k1-W338WrSQBnelIWaazeIAPaq01f_n8TjveVMfZFB2Mb1Qu2lfAemsKl-G73aPYSqOhb5btMKtjMIqyXoZtlbztYbrhzO10lH272bRaj_UuJudFhpEOUg7cIcqWJRCPjH3D1g8tRaJpx-5Hx4_L7MHXSnaYdtZug1Q92FjNgimDOSdCHh1UujXSY8FfNGf-fpwQYy8nnPRKM05G1z93RnXRm2VC9lGaYrB1LlX1HPNA0qi_HAq7_tvsu_mwvQcxRfBterzXJ0OiKdSbFlo8App-LyvX-VK7IdBz_sZbG4303EGTAp0DJKzo4qSLjbmnb4SkH8_pKhtbSAujot0m4zEHnjRSkpiSwEDs8A3dvnRhW5lk-WPtGxqyKMgfJeVXEYixDbKB0dz_qsIQGfR1VsnbU_KFSL-Y9X2nhzmRiElh6RJeoNHior0xWKj1rDXqiJqwbekyx9Il4o_xvMGMaJCXx_B57Dg1CX0wubPAmFaC9NsEM=w693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664"/>
            <a:ext cx="4364606" cy="58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356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678751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Email your document</a:t>
            </a:r>
          </a:p>
          <a:p>
            <a:pPr algn="ctr"/>
            <a:endParaRPr lang="en-US" sz="2400" b="1" dirty="0" smtClean="0"/>
          </a:p>
          <a:p>
            <a:r>
              <a:rPr lang="en-US" sz="2400" b="1" dirty="0" smtClean="0"/>
              <a:t>1.) Log in to your </a:t>
            </a:r>
            <a:r>
              <a:rPr lang="en-US" sz="2400" b="1" dirty="0" err="1" smtClean="0"/>
              <a:t>gmail</a:t>
            </a:r>
            <a:r>
              <a:rPr lang="en-US" sz="2400" b="1" dirty="0" smtClean="0"/>
              <a:t> or whichever email provider you use</a:t>
            </a:r>
          </a:p>
          <a:p>
            <a:endParaRPr lang="en-US" sz="2400" b="1" dirty="0"/>
          </a:p>
          <a:p>
            <a:r>
              <a:rPr lang="en-US" sz="2400" b="1" dirty="0" smtClean="0"/>
              <a:t>2.) Click on the compose button (this should be located on the right or left side of the screen)</a:t>
            </a:r>
          </a:p>
          <a:p>
            <a:endParaRPr lang="en-US" sz="2400" b="1" dirty="0"/>
          </a:p>
          <a:p>
            <a:r>
              <a:rPr lang="en-US" sz="2400" b="1" dirty="0" smtClean="0"/>
              <a:t>3.) Type </a:t>
            </a:r>
            <a:r>
              <a:rPr lang="en-US" sz="2400" b="1" dirty="0" smtClean="0">
                <a:hlinkClick r:id="rId2"/>
              </a:rPr>
              <a:t>destinyadamscooper@gmail.com</a:t>
            </a:r>
            <a:r>
              <a:rPr lang="en-US" sz="2400" b="1" dirty="0"/>
              <a:t> </a:t>
            </a:r>
            <a:r>
              <a:rPr lang="en-US" sz="2400" b="1" dirty="0" smtClean="0"/>
              <a:t>hit enter and type </a:t>
            </a:r>
            <a:r>
              <a:rPr lang="en-US" sz="2400" b="1" dirty="0" smtClean="0">
                <a:hlinkClick r:id="rId3"/>
              </a:rPr>
              <a:t>rmoor57@yahoo.com</a:t>
            </a:r>
            <a:r>
              <a:rPr lang="en-US" sz="2400" b="1" dirty="0" smtClean="0"/>
              <a:t> </a:t>
            </a:r>
            <a:r>
              <a:rPr lang="en-US" sz="2400" b="1" dirty="0" smtClean="0"/>
              <a:t>and hit enter again</a:t>
            </a:r>
          </a:p>
          <a:p>
            <a:endParaRPr lang="en-US" sz="2400" b="1" dirty="0"/>
          </a:p>
          <a:p>
            <a:r>
              <a:rPr lang="en-US" sz="2400" b="1" dirty="0" smtClean="0"/>
              <a:t>4.) Write the subject as: “Last Name – Research Draft”</a:t>
            </a:r>
          </a:p>
          <a:p>
            <a:endParaRPr lang="en-US" sz="2400" b="1" dirty="0"/>
          </a:p>
          <a:p>
            <a:r>
              <a:rPr lang="en-US" sz="2400" b="1" dirty="0" smtClean="0"/>
              <a:t>5.) Click on the paper clip icon at the bottom of the email</a:t>
            </a:r>
          </a:p>
          <a:p>
            <a:endParaRPr lang="en-US" sz="2400" b="1" dirty="0"/>
          </a:p>
          <a:p>
            <a:r>
              <a:rPr lang="en-US" sz="2400" b="1" dirty="0" smtClean="0"/>
              <a:t>6.) Find the document you were just working on and double click it </a:t>
            </a:r>
          </a:p>
          <a:p>
            <a:endParaRPr lang="en-US" sz="2400" b="1" dirty="0"/>
          </a:p>
          <a:p>
            <a:r>
              <a:rPr lang="en-US" sz="2400" b="1" dirty="0" smtClean="0"/>
              <a:t>7.) Send the email</a:t>
            </a: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5480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194" y="403622"/>
            <a:ext cx="6046838" cy="5632311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Read your novel until it is time for reflection.</a:t>
            </a:r>
          </a:p>
          <a:p>
            <a:pPr algn="ctr"/>
            <a:endParaRPr lang="en-US" sz="40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Your first section is due tomorrow.</a:t>
            </a:r>
          </a:p>
          <a:p>
            <a:pPr algn="ctr"/>
            <a:endParaRPr lang="en-US" sz="40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You will complete a book club sheet at the </a:t>
            </a:r>
            <a:r>
              <a:rPr lang="en-US" sz="4000" dirty="0">
                <a:solidFill>
                  <a:prstClr val="black"/>
                </a:solidFill>
                <a:latin typeface="Berlin Sans FB Demi" panose="020E0802020502020306" pitchFamily="34" charset="0"/>
              </a:rPr>
              <a:t>b</a:t>
            </a:r>
            <a:r>
              <a:rPr lang="en-US" sz="4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eginning of class.</a:t>
            </a:r>
          </a:p>
        </p:txBody>
      </p:sp>
    </p:spTree>
    <p:extLst>
      <p:ext uri="{BB962C8B-B14F-4D97-AF65-F5344CB8AC3E}">
        <p14:creationId xmlns:p14="http://schemas.microsoft.com/office/powerpoint/2010/main" val="358787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4493343" cy="6858000"/>
          </a:xfrm>
          <a:prstGeom prst="rect">
            <a:avLst/>
          </a:prstGeom>
          <a:solidFill>
            <a:srgbClr val="A5A5A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Reflection 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Monday</a:t>
            </a:r>
            <a:r>
              <a:rPr lang="en-US" sz="2000" dirty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, November 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28, </a:t>
            </a:r>
            <a:r>
              <a:rPr lang="en-US" sz="2000" dirty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2016</a:t>
            </a:r>
            <a:endParaRPr lang="en-US" sz="2800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endParaRPr lang="en-US" sz="2000" dirty="0" smtClean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r>
              <a:rPr lang="en-US" sz="2000" b="1" dirty="0" smtClean="0">
                <a:solidFill>
                  <a:srgbClr val="FFFF00"/>
                </a:solidFill>
                <a:latin typeface="Helvetica"/>
                <a:ea typeface="Calibri"/>
                <a:cs typeface="Helvetica"/>
                <a:sym typeface="Calibri"/>
              </a:rPr>
              <a:t>What did we learn about the context of our research at McKinley and in the nation as a whole?</a:t>
            </a: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endParaRPr lang="en-US" sz="2000" b="1" dirty="0">
              <a:solidFill>
                <a:srgbClr val="FFFF00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r>
              <a:rPr lang="en-US" sz="2000" b="1" dirty="0" smtClean="0">
                <a:solidFill>
                  <a:srgbClr val="FFFF00"/>
                </a:solidFill>
                <a:latin typeface="Helvetica"/>
                <a:ea typeface="Calibri"/>
                <a:cs typeface="Helvetica"/>
                <a:sym typeface="Calibri"/>
              </a:rPr>
              <a:t>What did we learn about identifying and analyzing context?</a:t>
            </a: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endParaRPr lang="en-US" sz="2000" b="1" dirty="0" smtClean="0">
              <a:solidFill>
                <a:srgbClr val="FFFF00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endParaRPr lang="en-US" sz="2000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>
              <a:spcBef>
                <a:spcPts val="280"/>
              </a:spcBef>
              <a:buClr>
                <a:srgbClr val="000000"/>
              </a:buClr>
              <a:buSzPct val="25000"/>
            </a:pPr>
            <a:endParaRPr lang="en-US" sz="2000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06993"/>
            <a:ext cx="4493343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b="1" i="1" u="sng" dirty="0" smtClean="0">
                <a:latin typeface="Helvetica"/>
                <a:ea typeface="Calibri"/>
                <a:cs typeface="Helvetica"/>
                <a:sym typeface="Calibri"/>
              </a:rPr>
              <a:t>Objectives:</a:t>
            </a:r>
          </a:p>
          <a:p>
            <a:pPr lvl="0" algn="ctr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b="1" dirty="0">
                <a:solidFill>
                  <a:srgbClr val="FF0000"/>
                </a:solidFill>
              </a:rPr>
              <a:t>Describe a research context (setting and occasion) of McKinley High School and the educational context of the nation as a whole</a:t>
            </a:r>
          </a:p>
          <a:p>
            <a:pPr lvl="0" algn="ctr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b="1" dirty="0">
              <a:solidFill>
                <a:srgbClr val="FF0000"/>
              </a:solidFill>
            </a:endParaRPr>
          </a:p>
          <a:p>
            <a:pPr lvl="0" algn="ctr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b="1" dirty="0">
                <a:solidFill>
                  <a:srgbClr val="FF0000"/>
                </a:solidFill>
              </a:rPr>
              <a:t>Identify and analyze context in nonfiction</a:t>
            </a:r>
            <a:endParaRPr lang="en-US" sz="2400" b="1" i="1" u="sng" dirty="0">
              <a:solidFill>
                <a:srgbClr val="FF0000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 algn="ctr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400" b="1" i="1" u="sng" dirty="0">
              <a:latin typeface="Helvetica"/>
              <a:ea typeface="Calibri"/>
              <a:cs typeface="Helvetica"/>
              <a:sym typeface="Calibri"/>
            </a:endParaRPr>
          </a:p>
        </p:txBody>
      </p:sp>
      <p:pic>
        <p:nvPicPr>
          <p:cNvPr id="1026" name="Picture 2" descr="https://lh3.googleusercontent.com/SxsS-X2UOTSbjmsPVo3J0phC56nRW8l13Hmyf3_4BcLIR2Qb2p-_JygBp-zjHuKXmb5KFOvUae7lY94EPXFxqHKdtkvSdBHgDvYhnKC_P7ueOT4y8l502eTinulZh0wKvuygmNSNwCgFzEfA2SnVAHFaiRS9CMqE03XQ58OAfW3a3wnNwP3oZiOF4Uq9X5W8scf1XuBM_A68bmgoQqXzloLkrUrxJnnmjaPb_jzJiEbuT_W_533jAV7kpH2AMeu7HDYtqoVz31PD1TSSnZcHpEyThZOgftFDmYeC1MANeAWzG2YRw_gDH8L-WWTFLQS84Kv38kZl_gK4b3QxPd1WHbgcarN_MidQQPfuzpbwYas3D741TvtbLDZe3spj9ST2gN6CTHQJXu12QrSk4mbXHpsdnnbwOPvCmYqcR1jKexSdiU-RomaPvzWFl4nsiEOQ4nrUPkLLGsS1wsZzLRsDVAh6U51pVb87llAiD2mFUXF_cdIRSt9gmc_MTsmpespqQokaPVflk5yYHlGy9YI-c0kdK_iCxdv8rz7PKKwpxNpnb4ms3_QOr5yfyME45cdkdqo0GEkNe-yLNCbdp27auqaKvFg2C-mFIB_nuMihdyZevupL3-Cccg=w693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17" y="360606"/>
            <a:ext cx="4417983" cy="589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754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0" y="34914"/>
            <a:ext cx="3840480" cy="6858000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lang="en-US" sz="3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80"/>
              </a:spcBef>
              <a:buClr>
                <a:srgbClr val="000000"/>
              </a:buClr>
              <a:buSzPct val="25000"/>
            </a:pPr>
            <a:r>
              <a:rPr lang="en-US" sz="2000" dirty="0" smtClean="0">
                <a:solidFill>
                  <a:schemeClr val="tx1"/>
                </a:solidFill>
                <a:latin typeface="Helvetica"/>
                <a:ea typeface="Calibri"/>
                <a:cs typeface="Helvetica"/>
                <a:sym typeface="Calibri"/>
              </a:rPr>
              <a:t>Monday, January 23, 2017</a:t>
            </a:r>
            <a:endParaRPr lang="en-US" sz="2800" dirty="0">
              <a:solidFill>
                <a:schemeClr val="tx1"/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marL="514350" indent="-514350" algn="l">
              <a:spcBef>
                <a:spcPts val="360"/>
              </a:spcBef>
              <a:buClr>
                <a:srgbClr val="000000"/>
              </a:buClr>
              <a:buSzPct val="100000"/>
              <a:buAutoNum type="romanUcPeriod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Opening Inquiry and Meeting</a:t>
            </a:r>
          </a:p>
          <a:p>
            <a:pPr marL="514350" indent="-514350" algn="l">
              <a:spcBef>
                <a:spcPts val="360"/>
              </a:spcBef>
              <a:buClr>
                <a:srgbClr val="000000"/>
              </a:buClr>
              <a:buSzPct val="100000"/>
              <a:buAutoNum type="romanUcPeriod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Context: Intro</a:t>
            </a:r>
          </a:p>
          <a:p>
            <a:pPr marL="514350" indent="-514350" algn="l">
              <a:spcBef>
                <a:spcPts val="360"/>
              </a:spcBef>
              <a:buClr>
                <a:srgbClr val="000000"/>
              </a:buClr>
              <a:buSzPct val="100000"/>
              <a:buAutoNum type="romanUcPeriod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Writing a Research Context</a:t>
            </a:r>
          </a:p>
          <a:p>
            <a:pPr marL="514350" indent="-514350" algn="l">
              <a:spcBef>
                <a:spcPts val="360"/>
              </a:spcBef>
              <a:buClr>
                <a:srgbClr val="000000"/>
              </a:buClr>
              <a:buSzPct val="100000"/>
              <a:buAutoNum type="romanUcPeriod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Using Text Evidence</a:t>
            </a:r>
          </a:p>
          <a:p>
            <a:pPr marL="514350" indent="-514350" algn="l">
              <a:spcBef>
                <a:spcPts val="360"/>
              </a:spcBef>
              <a:buClr>
                <a:srgbClr val="000000"/>
              </a:buClr>
              <a:buSzPct val="100000"/>
              <a:buAutoNum type="romanUcPeriod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Reflection</a:t>
            </a:r>
            <a:endParaRPr lang="en-US" sz="20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endParaRPr lang="en-US" sz="20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 algn="l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400" b="1" u="sng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42900" indent="-342900" algn="l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Check your missing work sheet and complete by going to the website on your time. </a:t>
            </a:r>
          </a:p>
        </p:txBody>
      </p:sp>
      <p:sp>
        <p:nvSpPr>
          <p:cNvPr id="2" name="AutoShape 2" descr="Image result for maxine greene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40480" y="68724"/>
            <a:ext cx="515777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i="1" u="sng" dirty="0" smtClean="0">
                <a:latin typeface="Helvetica"/>
                <a:ea typeface="Calibri"/>
                <a:cs typeface="Helvetica"/>
                <a:sym typeface="Calibri"/>
              </a:rPr>
              <a:t>Objectives:</a:t>
            </a:r>
          </a:p>
          <a:p>
            <a:pPr lvl="0" algn="ctr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FF0000"/>
                </a:solidFill>
              </a:rPr>
              <a:t>Describe a research context (setting and occasion) of McKinley High School and the educational context of </a:t>
            </a: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nation as </a:t>
            </a:r>
            <a:r>
              <a:rPr lang="en-US" sz="2000" b="1">
                <a:solidFill>
                  <a:srgbClr val="FF0000"/>
                </a:solidFill>
              </a:rPr>
              <a:t>a </a:t>
            </a:r>
            <a:r>
              <a:rPr lang="en-US" sz="2000" b="1" smtClean="0">
                <a:solidFill>
                  <a:srgbClr val="FF0000"/>
                </a:solidFill>
              </a:rPr>
              <a:t>whole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896" y="3045160"/>
            <a:ext cx="520810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360"/>
              </a:spcBef>
              <a:buClr>
                <a:srgbClr val="000000"/>
              </a:buClr>
              <a:buSzPct val="100000"/>
            </a:pPr>
            <a:r>
              <a:rPr lang="en-US" sz="2000" b="1" i="1" u="sng" dirty="0" smtClean="0">
                <a:latin typeface="Helvetica"/>
                <a:ea typeface="Calibri"/>
                <a:cs typeface="Helvetica"/>
                <a:sym typeface="Calibri"/>
              </a:rPr>
              <a:t>This Week in English Amped:</a:t>
            </a:r>
            <a:endParaRPr lang="en-US" sz="2000" b="1" dirty="0" smtClean="0">
              <a:solidFill>
                <a:srgbClr val="FF6600"/>
              </a:solidFill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Monday: </a:t>
            </a:r>
            <a:r>
              <a:rPr lang="en-US" sz="2000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Research Context </a:t>
            </a:r>
          </a:p>
          <a:p>
            <a:pPr marL="342900" indent="-342900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Tuesday: </a:t>
            </a:r>
            <a:r>
              <a:rPr lang="en-US" sz="2000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Book Clubs—Setting </a:t>
            </a:r>
          </a:p>
          <a:p>
            <a:pPr marL="342900" indent="-342900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Writing Wednesday: </a:t>
            </a:r>
            <a:r>
              <a:rPr lang="en-US" sz="2000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Personal Narrative Workshop</a:t>
            </a:r>
          </a:p>
          <a:p>
            <a:pPr marL="342900" indent="-342900">
              <a:spcBef>
                <a:spcPts val="36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Thursday: </a:t>
            </a:r>
            <a:r>
              <a:rPr lang="en-US" sz="2000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Book Clubs—Imagery; RATE </a:t>
            </a:r>
            <a:r>
              <a:rPr lang="en-US" sz="2000" b="1" dirty="0" smtClean="0">
                <a:solidFill>
                  <a:srgbClr val="FF6600"/>
                </a:solidFill>
                <a:ea typeface="Calibri"/>
                <a:cs typeface="Calibri"/>
                <a:sym typeface="Calibri"/>
              </a:rPr>
              <a:t>Friday: </a:t>
            </a:r>
            <a:r>
              <a:rPr lang="en-US" sz="2000" b="1" dirty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M</a:t>
            </a:r>
            <a:r>
              <a:rPr lang="en-US" sz="2000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usic Appreciation; Repetition Workshop; Featured Artists Friday</a:t>
            </a:r>
          </a:p>
        </p:txBody>
      </p:sp>
    </p:spTree>
    <p:extLst>
      <p:ext uri="{BB962C8B-B14F-4D97-AF65-F5344CB8AC3E}">
        <p14:creationId xmlns:p14="http://schemas.microsoft.com/office/powerpoint/2010/main" val="20422632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" y="1332412"/>
            <a:ext cx="7141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 can’t believe I got a B- on my test!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3600" b="1" dirty="0" smtClean="0"/>
              <a:t>Donald Trump is going to be a great President.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4617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" y="452846"/>
            <a:ext cx="7141029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I can’t believe I got a B- on my test!</a:t>
            </a: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Is this higher or lower than what this student normally makes on his tests?</a:t>
            </a:r>
            <a:endParaRPr lang="en-US" sz="3600" b="1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Donald Trump is going to be a great President.</a:t>
            </a: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Who is saying this?</a:t>
            </a: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When did they say this?</a:t>
            </a: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Why did they say this?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6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5474" y="19392"/>
            <a:ext cx="3988526" cy="6863417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Context/Occasion: What is it?</a:t>
            </a:r>
          </a:p>
          <a:p>
            <a:pPr lvl="1"/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setting, but broader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Instead of just “Where” and “When,” occasion also looks at the “Who” and the “Why”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Consider the ideas, attitudes, and emotions that are involved with setting and where these ideas, attitudes, and emotions come from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thinking of context, consider the social and cultural influences that create the instance you are observing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ttps://lh3.googleusercontent.com/jgIbeSrh_XYhhQHD389iJuCjIP6Ah55zOf1EHtxfxpIy1G-Egy2Wl7CiX4A5DRylBQwjiGR8Dnf78VuibLKgXLkr6CeQtQwJdWksUe3GxwxCiF1-9PZUcXD-SMoRg4AljQ1X0KRaZ--9x7xSG0PDAbjfVdrqzksDsKTuCiB_OdZT71j65IDY-ddPolcopDYMJwnZyBTZntOqaHHCdMIqwgImBqth7uTlhLq_jGJ5H8-BWNbKdfLQqPbm9R7UWxS-EDIc0e_4ukKRyk9_sosYI4IKt-e7368t2l5o2BrzA2w2cjSpRhMRhcliV3Tl9rCpdqNeVlaeHjmCDCfaL6lG0Ordy6BlY8RmCSexmb1ohZ5X7DMCaNvs_FCpd_-54daqVnLaNtdFAmleso7uzqOMS7mhMujd2w7z6qiX2z23miwI9sJvI2ohQB7Yzd24QOeetBoWzz2Di_OT9TEouiRnCibKUU2irOGcmSvv92KRsd15lMlmiSA9uNEzuzo1XD7q6FFMCbGj9e1YUpRsuLXD3QF1Lyxl2wbPHeaOnU-T5sOG-HZTGruSVpXbEwueM44D-itkXtHLCPUK6OI9UEtBjiipToaHDpt51veUxv2eW8ntP5LPvG9s=w693-h923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189368"/>
            <a:ext cx="4768987" cy="63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518263" cy="6863417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Context/Occasion: Why does it matter?</a:t>
            </a:r>
          </a:p>
          <a:p>
            <a:pPr algn="ctr"/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As readers, it helps us better understand why the events we read about occur the way they do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As researchers, it helps us have a better grasp on the problem we are trying to fix and the purpose of our research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Exposes biases that are related to our social and cultural environments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3074" name="Picture 2" descr="https://lh3.googleusercontent.com/SXdzc7hUL-LEb1GaYmD1oa2DKvf8K9WC5F0GHvkF6yz-j9STU3ihAINDoNJbUpGhNcZKszBq3Gp20b1KLD3_TT72R-GnBb3G3oMOZiSxJxPIhmORTnIDrxzDvaLps8EUCfBJF74JZGdOwWh1Cx1IxzjkRkzh5CjFcuGWfMC52j5JYK4xfxP6rGmSPDi9yBGxMtO47zVomxNROOF0YgP_dc9YD8Q9qgPCWO_S7F8aMu8ovxtKOdxnpib2yrt4guZEqeW1XgGlrlsQ4PtnwtCcQLH9whLYiZ1UdKe8-UDAuUvQa8i6tPmsbX7xvfSw8-DjZAaLQl4oTP5Z_pfzJNBRtQ9VW5FerFprhJku8IbvAr-fqRsS179otCR4UW4tUH9vzF4glRYB1dMpuMu3k2Glq4V5dq2QdNZa-Bihkj4to_dvDf8rMOEVU0KUPBq8bwXTZEkr9q4E0nXgx_DWbjWncOYidShZ0-Ow9ZenwVOmKTe00_56JCf_qd-TeWk6A_DE07dCu-gjrfR2iUI7UT6IFAU-0FNj9xL0ZAJ95XEptBePlDGxLy9E847U__sXmJ7JncMIr0n5c9FvJDvWjrL4WS017VvLnlJ9JAwkQuNrGcHPvrMl=w520-h923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47" y="129208"/>
            <a:ext cx="3713971" cy="66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9317" y="0"/>
            <a:ext cx="4414684" cy="6394058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50" dirty="0" smtClean="0">
                <a:latin typeface="Berlin Sans FB Demi" panose="020E0802020502020306" pitchFamily="34" charset="0"/>
              </a:rPr>
              <a:t>Between your “Research Problem” and “Research Purpose” type the title:</a:t>
            </a:r>
            <a:endParaRPr lang="en-US" sz="1950" dirty="0">
              <a:latin typeface="Berlin Sans FB Demi" panose="020E0802020502020306" pitchFamily="34" charset="0"/>
            </a:endParaRPr>
          </a:p>
          <a:p>
            <a:pPr algn="ctr"/>
            <a:r>
              <a:rPr lang="en-US" sz="1950" dirty="0" smtClean="0">
                <a:latin typeface="Berlin Sans FB Demi" panose="020E0802020502020306" pitchFamily="34" charset="0"/>
              </a:rPr>
              <a:t>Research Context - McKinley</a:t>
            </a:r>
          </a:p>
          <a:p>
            <a:pPr marL="457200" indent="-457200">
              <a:buFont typeface="+mj-lt"/>
              <a:buAutoNum type="arabicPeriod"/>
            </a:pPr>
            <a:endParaRPr lang="en-US" sz="1950" dirty="0" smtClean="0">
              <a:latin typeface="Berlin Sans FB Demi" panose="020E0802020502020306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50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Using the handout on context</a:t>
            </a:r>
            <a:r>
              <a:rPr lang="en-US" sz="1950" dirty="0" smtClean="0">
                <a:latin typeface="Berlin Sans FB Demi" panose="020E0802020502020306" pitchFamily="34" charset="0"/>
              </a:rPr>
              <a:t>, think about our own research problem and purpose at </a:t>
            </a:r>
            <a:r>
              <a:rPr lang="en-US" sz="1950" u="sng" dirty="0" smtClean="0">
                <a:latin typeface="Berlin Sans FB Demi" panose="020E0802020502020306" pitchFamily="34" charset="0"/>
              </a:rPr>
              <a:t>McKinley</a:t>
            </a:r>
            <a:r>
              <a:rPr lang="en-US" sz="1950" dirty="0" smtClean="0">
                <a:latin typeface="Berlin Sans FB Demi" panose="020E0802020502020306" pitchFamily="34" charset="0"/>
              </a:rPr>
              <a:t>, </a:t>
            </a:r>
            <a:r>
              <a:rPr lang="en-US" sz="1950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respond to the Occasion questions </a:t>
            </a:r>
            <a:r>
              <a:rPr lang="en-US" sz="1950" u="sng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under the Writing/Composition section </a:t>
            </a:r>
            <a:r>
              <a:rPr lang="en-US" sz="1950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of the </a:t>
            </a:r>
            <a:r>
              <a:rPr lang="en-US" sz="1950" dirty="0" err="1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SOAPSToneS</a:t>
            </a:r>
            <a:r>
              <a:rPr lang="en-US" sz="1950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 handout</a:t>
            </a:r>
          </a:p>
          <a:p>
            <a:pPr marL="457200" indent="-457200">
              <a:buFont typeface="+mj-lt"/>
              <a:buAutoNum type="arabicPeriod"/>
            </a:pPr>
            <a:endParaRPr lang="en-US" sz="1950" dirty="0" smtClean="0">
              <a:latin typeface="Berlin Sans FB Demi" panose="020E0802020502020306" pitchFamily="34" charset="0"/>
            </a:endParaRPr>
          </a:p>
          <a:p>
            <a:pPr marL="342900" indent="-342900">
              <a:buAutoNum type="arabicPeriod"/>
            </a:pPr>
            <a:r>
              <a:rPr lang="en-US" sz="1950" b="1" dirty="0">
                <a:latin typeface="Berlin Sans FB Demi" panose="020E0802020502020306" pitchFamily="34" charset="0"/>
              </a:rPr>
              <a:t>Each person will record the group’s responses on his or her paper</a:t>
            </a:r>
            <a:r>
              <a:rPr lang="en-US" sz="1950" b="1" dirty="0" smtClean="0">
                <a:latin typeface="Berlin Sans FB Demi" panose="020E0802020502020306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en-US" sz="1950" b="1" dirty="0">
              <a:latin typeface="Berlin Sans FB Demi" panose="020E0802020502020306" pitchFamily="34" charset="0"/>
            </a:endParaRPr>
          </a:p>
          <a:p>
            <a:pPr marL="342900" indent="-342900">
              <a:buAutoNum type="arabicPeriod"/>
            </a:pPr>
            <a:r>
              <a:rPr lang="en-US" sz="1950" b="1" dirty="0">
                <a:latin typeface="Berlin Sans FB Demi" panose="020E0802020502020306" pitchFamily="34" charset="0"/>
              </a:rPr>
              <a:t>Each group will share responses with the class and revise writing.</a:t>
            </a:r>
          </a:p>
          <a:p>
            <a:pPr marL="457200" indent="-457200">
              <a:buFont typeface="+mj-lt"/>
              <a:buAutoNum type="arabicPeriod"/>
            </a:pPr>
            <a:endParaRPr lang="en-US" sz="1950" dirty="0" smtClean="0">
              <a:latin typeface="Berlin Sans FB Demi" panose="020E0802020502020306" pitchFamily="34" charset="0"/>
            </a:endParaRPr>
          </a:p>
          <a:p>
            <a:r>
              <a:rPr lang="en-US" sz="1950" dirty="0" smtClean="0">
                <a:latin typeface="Berlin Sans FB Demi" panose="020E0802020502020306" pitchFamily="34" charset="0"/>
              </a:rPr>
              <a:t>***The time is NOW, the speaker is YOU, and the text/piece is YOUR RESEARCH!</a:t>
            </a:r>
            <a:endParaRPr lang="en-US" sz="1950" dirty="0">
              <a:latin typeface="Berlin Sans FB Demi" panose="020E0802020502020306" pitchFamily="34" charset="0"/>
            </a:endParaRPr>
          </a:p>
        </p:txBody>
      </p:sp>
      <p:pic>
        <p:nvPicPr>
          <p:cNvPr id="4098" name="Picture 2" descr="https://lh3.googleusercontent.com/oKfO_pzeINbw_ZNGt8E-s0nhFm745SgdAwGnONa_NIpV0fkjAN7bnTC8dnN47C78-N-H8Z2vCdILgBpCiUIIm9nFfJQP6bdbVI01m2i_IrmMsVk911x2CcOz6-qIiz9zvA9LO3l16gv_22dvyrR44G518CksHxJfI0aSNBvXGgDfgG57im6FeIeQZuSnzlPloEv1n61_59APZq9Dv2PJe4nNh7HSwdopmrK5SbgCsEGEOZsOJU7d3XfmuvRRatgOiKuZLbwyjlCm0obnxytdni40HmGfaC_r1sAIEZe0kMCSeriVsSvDQaIYJbqgbVGqBfyafzeHBQNfwN9RN2xI5xMKC4EiJVNQXW-CqQL_wTMUSjOVq1G2rTWAwspp3ffmm4YpIeIujXumedkvs6DEPfOd4-XAZ-uP1JLEKrGZ-6d8ctFdYClwO-x23Hcip0xbgqScJMftgGYgeDmim4YQhDNhW3UJK6Ljcxar9DGtm7kpSNMl41qOqY5U48fKxUwH6vOs0kYj_EXTkHIBMaFkc_e9QtQQo3l1y_5-QuiVzZvhTXr3YyAGxSaLW98t5PzE5cPwS3WTU_d-3WJtEmIxAslSBUMg33oycak78qtr_oNQ5hfg2pnY=w693-h923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1" y="477078"/>
            <a:ext cx="4426284" cy="59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7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709"/>
            <a:ext cx="4326194" cy="7171194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5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Now, under what you’ve just written, type the title:</a:t>
            </a:r>
          </a:p>
          <a:p>
            <a:pPr algn="ctr"/>
            <a:r>
              <a:rPr lang="en-US" sz="195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Research Context – The Nation</a:t>
            </a:r>
          </a:p>
          <a:p>
            <a:pPr marL="457200" indent="-457200">
              <a:buFont typeface="+mj-lt"/>
              <a:buAutoNum type="arabicPeriod"/>
            </a:pPr>
            <a:endParaRPr lang="en-US" sz="1950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50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Using the context handout</a:t>
            </a:r>
            <a:r>
              <a:rPr lang="en-US" sz="195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, consider our research problem and purpose in respect to the </a:t>
            </a:r>
            <a:r>
              <a:rPr lang="en-US" sz="1950" u="sng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current education system in America </a:t>
            </a:r>
            <a:r>
              <a:rPr lang="en-US" sz="195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and </a:t>
            </a:r>
            <a:r>
              <a:rPr lang="en-US" sz="1950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respond to the Occasion questions under the Writing/Composition section of the </a:t>
            </a:r>
            <a:r>
              <a:rPr lang="en-US" sz="1950" dirty="0" err="1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SOAPSToneS</a:t>
            </a:r>
            <a:r>
              <a:rPr lang="en-US" sz="1950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 handout</a:t>
            </a:r>
            <a:r>
              <a:rPr lang="en-US" sz="195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.</a:t>
            </a:r>
          </a:p>
          <a:p>
            <a:endParaRPr lang="en-US" sz="1950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950" b="1" dirty="0">
                <a:solidFill>
                  <a:prstClr val="black"/>
                </a:solidFill>
                <a:latin typeface="Berlin Sans FB Demi" panose="020E0802020502020306" pitchFamily="34" charset="0"/>
              </a:rPr>
              <a:t>Each person will record the group’s responses on his or her paper</a:t>
            </a:r>
            <a:r>
              <a:rPr lang="en-US" sz="195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en-US" sz="1950" b="1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950" b="1" dirty="0">
                <a:solidFill>
                  <a:prstClr val="black"/>
                </a:solidFill>
                <a:latin typeface="Berlin Sans FB Demi" panose="020E0802020502020306" pitchFamily="34" charset="0"/>
              </a:rPr>
              <a:t>Each group will share responses with the class and revise writing</a:t>
            </a:r>
            <a:r>
              <a:rPr lang="en-US" sz="195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endParaRPr lang="en-US" sz="1950" b="1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r>
              <a:rPr lang="en-US" sz="1950" dirty="0">
                <a:latin typeface="Berlin Sans FB Demi" panose="020E0802020502020306" pitchFamily="34" charset="0"/>
              </a:rPr>
              <a:t>***The time is NOW, the speaker is YOU, and the </a:t>
            </a:r>
            <a:r>
              <a:rPr lang="en-US" sz="1950" dirty="0" smtClean="0">
                <a:latin typeface="Berlin Sans FB Demi" panose="020E0802020502020306" pitchFamily="34" charset="0"/>
              </a:rPr>
              <a:t>text/piece </a:t>
            </a:r>
            <a:r>
              <a:rPr lang="en-US" sz="1950" dirty="0">
                <a:latin typeface="Berlin Sans FB Demi" panose="020E0802020502020306" pitchFamily="34" charset="0"/>
              </a:rPr>
              <a:t>is YOUR RESEARCH</a:t>
            </a:r>
            <a:r>
              <a:rPr lang="en-US" sz="1950" dirty="0" smtClean="0">
                <a:latin typeface="Berlin Sans FB Demi" panose="020E0802020502020306" pitchFamily="34" charset="0"/>
              </a:rPr>
              <a:t>!</a:t>
            </a:r>
            <a:endParaRPr lang="en-US" sz="1950" dirty="0">
              <a:latin typeface="Berlin Sans FB Demi" panose="020E0802020502020306" pitchFamily="34" charset="0"/>
            </a:endParaRPr>
          </a:p>
        </p:txBody>
      </p:sp>
      <p:pic>
        <p:nvPicPr>
          <p:cNvPr id="5122" name="Picture 2" descr="https://lh3.googleusercontent.com/pTXMbY-L9UQbzwQLaz09zretisIarh_p7pHevAxLb2LWuiapKdyBN4BtjgKE8z75ZXR_hMOp_FINtL6mrVdBioADoryOge8bA3iZ3e-myzFboDgfXzQy1TXb4rRLVKMZrKnAE3366vfHRRZ-GOR-YJa-_jCyJKlzNq-Qvj3SbV77DvPaJoL7Qz_hcDBX_T7YZxYm3jHiQLbYjkgosrKGq6ZzBEijao2-bJVkVkklMe0G-fvzfy2oq-SRkSJM1s3W1og720JhIbppAzZhKXEwqyDL4WBW0G-px3jRZxpbUIfKaHCuhDspeDyk74CxcZPLbo5jJcWZ--zaos51jk9YGGRw5ZjN7DG4ZETMQozTeqFZsdC4Zv25SL1cWLauejfEb9bA4gLyppkhHP0R6IqZw1jLqzcpvIdegSTioDdBnlegiEoPzqIxHnVSpSg6KbsojSC2WNAulT39sPWzmjawtKTW98hiyVyl4pjrUfQmaaLFlmuASQV1UmRT3lV2mlGjJLmuxFNlOok1mYG0bDJddPgGCaZwIkBTjfnwvWb5F8vXA9FVKNX9Iv52FqdD29WBaSngG45S1WaB1AMETAw10M0vzQvqcmsqq48HzWjBRDRVraRFcSrc=w693-h923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53" y="546652"/>
            <a:ext cx="4468303" cy="59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85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7806" y="-5417"/>
            <a:ext cx="4326194" cy="6678751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Using the </a:t>
            </a:r>
            <a:r>
              <a:rPr lang="en-US" sz="2000" dirty="0" err="1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Noguera</a:t>
            </a:r>
            <a:r>
              <a:rPr lang="en-US" sz="2000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 article</a:t>
            </a:r>
            <a:r>
              <a:rPr lang="en-US" sz="2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, find text evidence to add to your context that supports the context you describe for McKinley </a:t>
            </a:r>
            <a:r>
              <a:rPr lang="en-US" sz="2000" u="sng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the nation. </a:t>
            </a:r>
          </a:p>
          <a:p>
            <a:pPr marL="342900" indent="-342900">
              <a:buFontTx/>
              <a:buAutoNum type="arabicPeriod"/>
            </a:pPr>
            <a:endParaRPr lang="en-US" sz="2000" b="1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Use this structure: </a:t>
            </a:r>
            <a:r>
              <a:rPr lang="en-US" sz="2000" b="1" i="1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For example, Pedro A. </a:t>
            </a:r>
            <a:r>
              <a:rPr lang="en-US" sz="2000" b="1" i="1" dirty="0" err="1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Noguera</a:t>
            </a:r>
            <a:r>
              <a:rPr lang="en-US" sz="2000" b="1" i="1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 states, “QUOTE THE TEXT” (###).</a:t>
            </a:r>
          </a:p>
          <a:p>
            <a:pPr marL="342900" indent="-342900">
              <a:buFontTx/>
              <a:buAutoNum type="arabicPeriod"/>
            </a:pPr>
            <a:endParaRPr lang="en-US" sz="2000" b="1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After the quote, explain what the quote means: </a:t>
            </a:r>
            <a:r>
              <a:rPr lang="en-US" sz="2000" b="1" i="1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This means that…</a:t>
            </a:r>
          </a:p>
          <a:p>
            <a:pPr marL="342900" indent="-342900">
              <a:buFontTx/>
              <a:buAutoNum type="arabicPeriod"/>
            </a:pPr>
            <a:endParaRPr lang="en-US" sz="2000" b="1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After that, explain how the quote supports your context: </a:t>
            </a:r>
            <a:r>
              <a:rPr lang="en-US" sz="2000" b="1" i="1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Therefore…</a:t>
            </a:r>
          </a:p>
          <a:p>
            <a:pPr marL="342900" indent="-342900">
              <a:buFontTx/>
              <a:buAutoNum type="arabicPeriod"/>
            </a:pPr>
            <a:endParaRPr lang="en-US" sz="2000" b="1" i="1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r>
              <a:rPr lang="en-US" sz="2400" b="1" dirty="0" smtClean="0">
                <a:latin typeface="Berlin Sans FB Demi" panose="020E0802020502020306" pitchFamily="34" charset="0"/>
              </a:rPr>
              <a:t>***Think of this as a RATE Paragraph</a:t>
            </a:r>
          </a:p>
          <a:p>
            <a:pPr marL="342900" indent="-342900">
              <a:buFontTx/>
              <a:buAutoNum type="arabicPeriod"/>
            </a:pPr>
            <a:endParaRPr lang="en-US" sz="2000" b="1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146" name="Picture 2" descr="https://lh3.googleusercontent.com/2xB7zzsbxWqgCwx3wvXwlqNNSgFbWGdJaZVWGXetn0ylmlbouczhtviJLq3xwI7ff_PLDBVoAUbsLV4l0Mm2fOt8WqUe-4843agu9JH_j7VrhgbesLpBKu8JGD_csuV1Ph7nVBB55Tf9LXqAv6Rw7rVzAOi8nN_WCnvmjck-ZNbFviO7oHlYcUhh20DGzmwizrhdj0EZsKBz7a_PZGzXHPT_epLHzhJ6k-UgK9qSlTu35NhTYIhj35snvwG5orY31lDmRRU0GFWYSNpGxwBH9pA5JXpNmDcr1GnmnUQwp0Z1izg9RDNcE4PHRSna0BqTvkLNDizZq_St547p4Pmt3gD-sdL7ku1R_xes8cSXksJXSPHltvtJFcriJ0ys6qu4MOT-m_1UdnEuHfejSDKv_2yAC2NVJwKjc7K8owKKN3IuK6nGpDnAThGMUVqPfpB7lsBdiNRrglMrMw0VKh07mruChao_SnTRSxTnPoF3fLhBzuJpce6VBnfVG1VuhV4FtwytMEjyntCP4TM_m5xWXJOLhfVNWiGJ8zAaW1pOobfqtxwfSHSuTbddh4QExw8tTDhoCO0oodOY4PuHqq39YpvdTguRxWSVX7abRjjq-Ec4htcwgJ9M=w1231-h923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6" y="137652"/>
            <a:ext cx="4513006" cy="33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MQYFad82nJdUKv2ECgngYHmX9ytPcp0U5u9qCCYp_S4_zSLTY7TXZHq_SII94slODjgW6UkqJdOporQJ7_S-zzyKZfPX6shmDbfOXij95nnnRll_xwnFpugQSPhl5XINdz3932fjBpr24sd8CtjlfA6b51tN8-j6A0CQLEGfgmEmIWB5MqR_7qn2vYcpG4isUF2pFLDSaRxwkn54N7fWwMiuR9CR00OKGjBOIeBmlTWvQ93ILaXvgAqD3mbP4w39xpPyF8YxqDYhETfU-aW8--V-T6uUatiOu3TDYyOn8-xQ-WppcpVvw7MeRHUYdTZpiFh_Qg4Jrrz3xILVmdRyFzb7_HNF5k7Q-3NYZ9V3f4fz7FJHwkLT2LUyyL0TIzB0Vi5lc6kcUoscdqBhQQJwi1xucUiijqkFD9RuS7tD5q4CaKVgKVqbjuzCAp6P3X-XfsTX5HyVepXHJm1_379gCblKmVZfxQwyWylE5aHBMkUFeb2cUgx9OTLgQnOdQOnBkVK2sUadi8xAIbh_V-dJSRctq3sVRCkQOp0-MgrRhA7jabLHBJjzmoZ3WeqWoFzmrl3yCYpb7GyDev60HNBQn_Zgzkzr6XbMrbj363n_b2r5Knu2GO5l=w1231-h923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3" y="3726426"/>
            <a:ext cx="3950132" cy="296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63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5140</TotalTime>
  <Words>874</Words>
  <Application>Microsoft Office PowerPoint</Application>
  <PresentationFormat>On-screen Show (4:3)</PresentationFormat>
  <Paragraphs>134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Berlin Sans FB Demi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Biddick</dc:creator>
  <cp:lastModifiedBy>Destiny A. Cooper</cp:lastModifiedBy>
  <cp:revision>178</cp:revision>
  <dcterms:created xsi:type="dcterms:W3CDTF">2016-09-25T21:47:07Z</dcterms:created>
  <dcterms:modified xsi:type="dcterms:W3CDTF">2017-01-23T16:23:25Z</dcterms:modified>
</cp:coreProperties>
</file>