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2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81D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2DB8E-3EFE-494B-BE22-06D93F88700F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06271-E6C7-1B4F-BE82-9124BC29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6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684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4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9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6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3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2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4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9DB07-4F8A-694A-A45B-CBC4DDD73D5B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5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amped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vcu.edu/english/engweb/webtexts/Harj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1" y="0"/>
            <a:ext cx="4969416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US" sz="3600" b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Amped</a:t>
            </a:r>
            <a:br>
              <a:rPr lang="en-US" sz="3600" b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000" b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1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Friday, September 9,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sz="20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Restorative Justice Circle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Agreements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Jobs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Announcements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u="sng" dirty="0">
                <a:solidFill>
                  <a:srgbClr val="00B050"/>
                </a:solidFill>
                <a:ea typeface="Calibri"/>
                <a:cs typeface="Calibri"/>
                <a:sym typeface="Calibri"/>
              </a:rPr>
              <a:t>REMIND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@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G3CBA to 810-10</a:t>
            </a: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u="sng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PSAT Test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$15 due by 10/19 in B106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u="sng" dirty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Futures Fund Application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Digital and Visual Arts Saturday classes 8-12:30 (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  <a:hlinkClick r:id="rId3"/>
              </a:rPr>
              <a:t>www.EnglishAmped.weebly.com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) </a:t>
            </a:r>
            <a:endParaRPr lang="en-US" sz="2000" b="1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IDs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: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1</a:t>
            </a:r>
            <a:r>
              <a:rPr lang="en-US" sz="2000" b="1" baseline="30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st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Hr. Tuesday; 2</a:t>
            </a:r>
            <a:r>
              <a:rPr lang="en-US" sz="2000" b="1" baseline="30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nd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Hr. Monday 3</a:t>
            </a:r>
            <a:r>
              <a:rPr lang="en-US" sz="2000" b="1" baseline="30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rd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Hr. Today; 4</a:t>
            </a:r>
            <a:r>
              <a:rPr lang="en-US" sz="2000" b="1" baseline="30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Hr. ???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u="sng" dirty="0" smtClean="0">
                <a:solidFill>
                  <a:srgbClr val="FFC000"/>
                </a:solidFill>
                <a:ea typeface="Calibri"/>
                <a:cs typeface="Calibri"/>
                <a:sym typeface="Calibri"/>
              </a:rPr>
              <a:t>OPEN HOUSE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9 AM TOMORROW!</a:t>
            </a: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53" y="634861"/>
            <a:ext cx="4478646" cy="597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5238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274" y="0"/>
            <a:ext cx="678072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Jobs: </a:t>
            </a:r>
            <a:r>
              <a:rPr lang="en-US" dirty="0">
                <a:latin typeface="Berlin Sans FB Demi" panose="020E0802020502020306" pitchFamily="34" charset="0"/>
              </a:rPr>
              <a:t>One </a:t>
            </a:r>
            <a:r>
              <a:rPr lang="en-US" dirty="0" smtClean="0">
                <a:latin typeface="Berlin Sans FB Demi" panose="020E0802020502020306" pitchFamily="34" charset="0"/>
              </a:rPr>
              <a:t>More Path </a:t>
            </a:r>
            <a:r>
              <a:rPr lang="en-US" dirty="0">
                <a:latin typeface="Berlin Sans FB Demi" panose="020E0802020502020306" pitchFamily="34" charset="0"/>
              </a:rPr>
              <a:t>to Ownership</a:t>
            </a:r>
            <a:r>
              <a:rPr lang="en-US" dirty="0"/>
              <a:t/>
            </a:r>
            <a:br>
              <a:rPr lang="en-US" dirty="0"/>
            </a:b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94704"/>
            <a:ext cx="6858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Bodoni MT" panose="02070603080606020203" pitchFamily="18" charset="0"/>
              </a:rPr>
              <a:t>Read </a:t>
            </a:r>
            <a:r>
              <a:rPr lang="en-US" dirty="0">
                <a:latin typeface="Bodoni MT" panose="02070603080606020203" pitchFamily="18" charset="0"/>
              </a:rPr>
              <a:t>over </a:t>
            </a:r>
            <a:r>
              <a:rPr lang="en-US" dirty="0" smtClean="0">
                <a:latin typeface="Bodoni MT" panose="02070603080606020203" pitchFamily="18" charset="0"/>
              </a:rPr>
              <a:t>the job brainstorm.</a:t>
            </a:r>
            <a:endParaRPr lang="en-US" b="1" i="1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endParaRPr lang="en-US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doni MT" panose="02070603080606020203" pitchFamily="18" charset="0"/>
              </a:rPr>
              <a:t>What ideas for other jobs do you have? </a:t>
            </a:r>
            <a:r>
              <a:rPr lang="en-US" i="1" dirty="0" smtClean="0">
                <a:latin typeface="Bodoni MT" panose="02070603080606020203" pitchFamily="18" charset="0"/>
              </a:rPr>
              <a:t>Add to the brainstorm.</a:t>
            </a:r>
          </a:p>
          <a:p>
            <a:pPr marL="0" indent="0">
              <a:buNone/>
            </a:pPr>
            <a:endParaRPr lang="en-US" dirty="0" smtClean="0"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doni MT" panose="02070603080606020203" pitchFamily="18" charset="0"/>
              </a:rPr>
              <a:t>LOOSELEAF PAPER: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Bodoni MT" panose="02070603080606020203" pitchFamily="18" charset="0"/>
              </a:rPr>
              <a:t>Heading</a:t>
            </a:r>
            <a:endParaRPr lang="en-US" dirty="0">
              <a:latin typeface="Bodoni MT" panose="02070603080606020203" pitchFamily="18" charset="0"/>
            </a:endParaRPr>
          </a:p>
          <a:p>
            <a:r>
              <a:rPr lang="en-US" dirty="0" smtClean="0">
                <a:latin typeface="Bodoni MT" panose="02070603080606020203" pitchFamily="18" charset="0"/>
              </a:rPr>
              <a:t>List top 3 jobs you would want to have and say why you should get that job.</a:t>
            </a:r>
            <a:endParaRPr lang="en-US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doni MT" panose="02070603080606020203" pitchFamily="18" charset="0"/>
              </a:rPr>
              <a:t> </a:t>
            </a:r>
          </a:p>
          <a:p>
            <a:endParaRPr lang="en-US" dirty="0" smtClean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6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Restorative Circles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9144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doni MT" panose="02070603080606020203" pitchFamily="18" charset="0"/>
              </a:rPr>
              <a:t>Why Restorative Circles?</a:t>
            </a:r>
          </a:p>
          <a:p>
            <a:pPr algn="r">
              <a:buFont typeface="Wingdings" charset="2"/>
              <a:buChar char="ü"/>
            </a:pPr>
            <a:r>
              <a:rPr lang="en-US" dirty="0">
                <a:solidFill>
                  <a:srgbClr val="FF0000"/>
                </a:solidFill>
                <a:latin typeface="Bodoni MT" panose="02070603080606020203" pitchFamily="18" charset="0"/>
              </a:rPr>
              <a:t>To better communicate</a:t>
            </a:r>
          </a:p>
          <a:p>
            <a:pPr marL="0" indent="0" algn="r">
              <a:buNone/>
            </a:pPr>
            <a:endParaRPr lang="en-US" dirty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>
              <a:buFont typeface="Wingdings" charset="2"/>
              <a:buChar char="ü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Bodoni MT" panose="02070603080606020203" pitchFamily="18" charset="0"/>
              </a:rPr>
              <a:t>To solve problems</a:t>
            </a:r>
          </a:p>
          <a:p>
            <a:pPr marL="0" indent="0" algn="r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Bodoni MT" panose="02070603080606020203" pitchFamily="18" charset="0"/>
            </a:endParaRPr>
          </a:p>
          <a:p>
            <a:pPr algn="r">
              <a:buFont typeface="Wingdings" charset="2"/>
              <a:buChar char="ü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To make things right</a:t>
            </a:r>
          </a:p>
          <a:p>
            <a:pPr algn="r">
              <a:buFont typeface="Wingdings" charset="2"/>
              <a:buChar char="ü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90"/>
                </a:solidFill>
                <a:latin typeface="Bodoni MT" panose="02070603080606020203" pitchFamily="18" charset="0"/>
              </a:rPr>
              <a:t>Sometimes we use circles  to build community, and sometimes to solve problems. </a:t>
            </a:r>
          </a:p>
          <a:p>
            <a:pPr marL="0" indent="0">
              <a:buNone/>
            </a:pPr>
            <a:endParaRPr lang="en-US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Restorative Circle </a:t>
            </a:r>
            <a:r>
              <a:rPr lang="en-US" dirty="0" smtClean="0">
                <a:latin typeface="Berlin Sans FB Demi" panose="020E0802020502020306" pitchFamily="34" charset="0"/>
              </a:rPr>
              <a:t>Process</a:t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>Moved to Friday for 1</a:t>
            </a:r>
            <a:r>
              <a:rPr lang="en-US" baseline="30000" dirty="0" smtClean="0">
                <a:latin typeface="Berlin Sans FB Demi" panose="020E0802020502020306" pitchFamily="34" charset="0"/>
              </a:rPr>
              <a:t>st</a:t>
            </a:r>
            <a:r>
              <a:rPr lang="en-US" dirty="0" smtClean="0">
                <a:latin typeface="Berlin Sans FB Demi" panose="020E0802020502020306" pitchFamily="34" charset="0"/>
              </a:rPr>
              <a:t> and 3</a:t>
            </a:r>
            <a:r>
              <a:rPr lang="en-US" baseline="30000" dirty="0" smtClean="0">
                <a:latin typeface="Berlin Sans FB Demi" panose="020E0802020502020306" pitchFamily="34" charset="0"/>
              </a:rPr>
              <a:t>rd</a:t>
            </a:r>
            <a:r>
              <a:rPr lang="en-US" dirty="0" smtClean="0">
                <a:latin typeface="Berlin Sans FB Demi" panose="020E0802020502020306" pitchFamily="34" charset="0"/>
              </a:rPr>
              <a:t>. 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9144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dirty="0">
              <a:latin typeface="Bodoni MT" panose="02070603080606020203" pitchFamily="18" charset="0"/>
            </a:endParaRPr>
          </a:p>
          <a:p>
            <a:pPr algn="r">
              <a:buFont typeface="Wingdings" charset="2"/>
              <a:buChar char="ü"/>
            </a:pPr>
            <a:r>
              <a:rPr lang="en-US" dirty="0">
                <a:solidFill>
                  <a:srgbClr val="000090"/>
                </a:solidFill>
                <a:latin typeface="Bodoni MT" panose="02070603080606020203" pitchFamily="18" charset="0"/>
              </a:rPr>
              <a:t>Make a good circle, one where we can all see one another’s faces</a:t>
            </a:r>
          </a:p>
          <a:p>
            <a:pPr marL="0" indent="0" algn="r">
              <a:buNone/>
            </a:pPr>
            <a:endParaRPr lang="en-US" dirty="0">
              <a:solidFill>
                <a:srgbClr val="000090"/>
              </a:solidFill>
              <a:latin typeface="Bodoni MT" panose="02070603080606020203" pitchFamily="18" charset="0"/>
            </a:endParaRPr>
          </a:p>
          <a:p>
            <a:pPr>
              <a:buFont typeface="Wingdings" charset="2"/>
              <a:buChar char="ü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Bodoni MT" panose="02070603080606020203" pitchFamily="18" charset="0"/>
              </a:rPr>
              <a:t>A centerpiece gives us a peaceful center– bring something to add to it!</a:t>
            </a:r>
          </a:p>
          <a:p>
            <a:pPr marL="0" indent="0" algn="r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Bodoni MT" panose="02070603080606020203" pitchFamily="18" charset="0"/>
            </a:endParaRPr>
          </a:p>
          <a:p>
            <a:pPr algn="r">
              <a:buFont typeface="Wingdings" charset="2"/>
              <a:buChar char="ü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A talking piece gives us a way to honor the speaker </a:t>
            </a:r>
          </a:p>
          <a:p>
            <a:pPr marL="0" indent="0">
              <a:buNone/>
            </a:pPr>
            <a:endParaRPr lang="en-US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7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Opening Poem &amp; Check In Round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9144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“</a:t>
            </a: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  <a:hlinkClick r:id="rId2"/>
              </a:rPr>
              <a:t>Remember</a:t>
            </a: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” by Joy </a:t>
            </a:r>
            <a:r>
              <a:rPr lang="en-US" sz="4400" dirty="0" err="1">
                <a:solidFill>
                  <a:srgbClr val="008000"/>
                </a:solidFill>
                <a:latin typeface="Bodoni MT" panose="02070603080606020203" pitchFamily="18" charset="0"/>
              </a:rPr>
              <a:t>Harjo</a:t>
            </a:r>
            <a:endParaRPr lang="en-US" sz="4400" dirty="0">
              <a:solidFill>
                <a:srgbClr val="008000"/>
              </a:solidFill>
              <a:latin typeface="Bodoni MT" panose="02070603080606020203" pitchFamily="18" charset="0"/>
            </a:endParaRPr>
          </a:p>
          <a:p>
            <a:pPr marL="0" indent="0">
              <a:buNone/>
            </a:pPr>
            <a:endParaRPr lang="en-US" sz="4400" dirty="0">
              <a:solidFill>
                <a:srgbClr val="008000"/>
              </a:solidFill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Who do you respect, and why</a:t>
            </a:r>
            <a:r>
              <a:rPr lang="en-US" sz="4400" dirty="0" smtClean="0">
                <a:solidFill>
                  <a:srgbClr val="008000"/>
                </a:solidFill>
                <a:latin typeface="Bodoni MT" panose="02070603080606020203" pitchFamily="18" charset="0"/>
              </a:rPr>
              <a:t>?</a:t>
            </a:r>
          </a:p>
          <a:p>
            <a:r>
              <a:rPr lang="en-US" sz="4400" dirty="0" smtClean="0">
                <a:solidFill>
                  <a:srgbClr val="008000"/>
                </a:solidFill>
                <a:latin typeface="Bodoni MT" panose="02070603080606020203" pitchFamily="18" charset="0"/>
              </a:rPr>
              <a:t>2-3 people who haven’t shared.</a:t>
            </a:r>
          </a:p>
          <a:p>
            <a:endParaRPr lang="en-US" sz="4400" dirty="0">
              <a:solidFill>
                <a:srgbClr val="008000"/>
              </a:solidFill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7030A0"/>
                </a:solidFill>
                <a:latin typeface="Bodoni MT" panose="02070603080606020203" pitchFamily="18" charset="0"/>
              </a:rPr>
              <a:t>What qualities do those we respect have?</a:t>
            </a:r>
            <a:endParaRPr lang="en-US" sz="4400" dirty="0">
              <a:solidFill>
                <a:srgbClr val="7030A0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02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Our Class </a:t>
            </a:r>
            <a:r>
              <a:rPr lang="en-US" dirty="0" smtClean="0">
                <a:latin typeface="Berlin Sans FB Demi" panose="020E0802020502020306" pitchFamily="34" charset="0"/>
              </a:rPr>
              <a:t>Agreement</a:t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>Moved to Friday for 1</a:t>
            </a:r>
            <a:r>
              <a:rPr lang="en-US" baseline="30000" dirty="0" smtClean="0">
                <a:latin typeface="Berlin Sans FB Demi" panose="020E0802020502020306" pitchFamily="34" charset="0"/>
              </a:rPr>
              <a:t>st</a:t>
            </a:r>
            <a:r>
              <a:rPr lang="en-US" dirty="0" smtClean="0">
                <a:latin typeface="Berlin Sans FB Demi" panose="020E0802020502020306" pitchFamily="34" charset="0"/>
              </a:rPr>
              <a:t>, 3</a:t>
            </a:r>
            <a:r>
              <a:rPr lang="en-US" baseline="30000" dirty="0" smtClean="0">
                <a:latin typeface="Berlin Sans FB Demi" panose="020E0802020502020306" pitchFamily="34" charset="0"/>
              </a:rPr>
              <a:t>rd</a:t>
            </a:r>
            <a:r>
              <a:rPr lang="en-US" dirty="0" smtClean="0">
                <a:latin typeface="Berlin Sans FB Demi" panose="020E0802020502020306" pitchFamily="34" charset="0"/>
              </a:rPr>
              <a:t>, and 4</a:t>
            </a:r>
            <a:r>
              <a:rPr lang="en-US" baseline="30000" dirty="0" smtClean="0">
                <a:latin typeface="Berlin Sans FB Demi" panose="020E0802020502020306" pitchFamily="34" charset="0"/>
              </a:rPr>
              <a:t>th</a:t>
            </a:r>
            <a:r>
              <a:rPr lang="en-US" dirty="0">
                <a:latin typeface="Berlin Sans FB Demi" panose="020E0802020502020306" pitchFamily="34" charset="0"/>
              </a:rPr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9144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For our class to be a safe space where we can all do our best work, we must…</a:t>
            </a:r>
          </a:p>
          <a:p>
            <a:pPr>
              <a:buFont typeface="Courier New"/>
              <a:buChar char="o"/>
            </a:pPr>
            <a:r>
              <a:rPr lang="en-US" sz="4400" dirty="0">
                <a:solidFill>
                  <a:srgbClr val="0000FF"/>
                </a:solidFill>
                <a:latin typeface="Bodoni MT" panose="02070603080606020203" pitchFamily="18" charset="0"/>
              </a:rPr>
              <a:t>Make agreements about how we will behave and treat one another.</a:t>
            </a:r>
          </a:p>
          <a:p>
            <a:pPr>
              <a:buFont typeface="Courier New"/>
              <a:buChar char="o"/>
            </a:pPr>
            <a:r>
              <a:rPr lang="en-US" sz="4400" dirty="0">
                <a:solidFill>
                  <a:srgbClr val="0000FF"/>
                </a:solidFill>
                <a:latin typeface="Bodoni MT" panose="02070603080606020203" pitchFamily="18" charset="0"/>
              </a:rPr>
              <a:t>Have </a:t>
            </a: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consensus</a:t>
            </a:r>
            <a:r>
              <a:rPr lang="en-US" sz="4400" dirty="0">
                <a:solidFill>
                  <a:srgbClr val="0000FF"/>
                </a:solidFill>
                <a:latin typeface="Bodoni MT" panose="02070603080606020203" pitchFamily="18" charset="0"/>
              </a:rPr>
              <a:t> about our agreements. (Fist to Five)</a:t>
            </a:r>
          </a:p>
        </p:txBody>
      </p:sp>
    </p:spTree>
    <p:extLst>
      <p:ext uri="{BB962C8B-B14F-4D97-AF65-F5344CB8AC3E}">
        <p14:creationId xmlns:p14="http://schemas.microsoft.com/office/powerpoint/2010/main" val="359810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Our Class Agreement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9144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What do you need for our class to be a safe space where we can all do our best work?</a:t>
            </a:r>
          </a:p>
          <a:p>
            <a:pPr marL="0" indent="0">
              <a:buNone/>
            </a:pPr>
            <a:endParaRPr lang="en-US" sz="4400" dirty="0">
              <a:solidFill>
                <a:srgbClr val="008000"/>
              </a:solidFill>
              <a:latin typeface="Bodoni MT" panose="02070603080606020203" pitchFamily="18" charset="0"/>
            </a:endParaRPr>
          </a:p>
          <a:p>
            <a:pPr>
              <a:buFont typeface="Courier New"/>
              <a:buChar char="o"/>
            </a:pPr>
            <a:r>
              <a:rPr lang="en-US" sz="4400" dirty="0" smtClean="0">
                <a:solidFill>
                  <a:srgbClr val="0000FF"/>
                </a:solidFill>
                <a:latin typeface="Bodoni MT" panose="02070603080606020203" pitchFamily="18" charset="0"/>
              </a:rPr>
              <a:t>Write one need per sheet.</a:t>
            </a:r>
          </a:p>
          <a:p>
            <a:pPr>
              <a:buFont typeface="Courier New"/>
              <a:buChar char="o"/>
            </a:pPr>
            <a:r>
              <a:rPr lang="en-US" sz="4400" dirty="0" smtClean="0">
                <a:solidFill>
                  <a:srgbClr val="0000FF"/>
                </a:solidFill>
                <a:latin typeface="Bodoni MT" panose="02070603080606020203" pitchFamily="18" charset="0"/>
              </a:rPr>
              <a:t>Slap them on the wall. Cluster.</a:t>
            </a:r>
            <a:endParaRPr lang="en-US" sz="4400" dirty="0">
              <a:solidFill>
                <a:srgbClr val="0000FF"/>
              </a:solidFill>
              <a:latin typeface="Bodoni MT" panose="02070603080606020203" pitchFamily="18" charset="0"/>
            </a:endParaRPr>
          </a:p>
          <a:p>
            <a:pPr>
              <a:buFont typeface="Courier New"/>
              <a:buChar char="o"/>
            </a:pPr>
            <a:r>
              <a:rPr lang="en-US" sz="4400" dirty="0">
                <a:solidFill>
                  <a:srgbClr val="0000FF"/>
                </a:solidFill>
                <a:latin typeface="Bodoni MT" panose="02070603080606020203" pitchFamily="18" charset="0"/>
              </a:rPr>
              <a:t>Seek </a:t>
            </a: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consensus</a:t>
            </a:r>
            <a:r>
              <a:rPr lang="en-US" sz="4400" dirty="0">
                <a:solidFill>
                  <a:srgbClr val="0000FF"/>
                </a:solidFill>
                <a:latin typeface="Bodoni MT" panose="02070603080606020203" pitchFamily="18" charset="0"/>
              </a:rPr>
              <a:t> with Fist to Five.</a:t>
            </a:r>
          </a:p>
        </p:txBody>
      </p:sp>
    </p:spTree>
    <p:extLst>
      <p:ext uri="{BB962C8B-B14F-4D97-AF65-F5344CB8AC3E}">
        <p14:creationId xmlns:p14="http://schemas.microsoft.com/office/powerpoint/2010/main" val="161382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Agreement Rules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9144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Courier New"/>
              <a:buChar char="o"/>
            </a:pP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Anyone can ask for an agreement at any time</a:t>
            </a:r>
          </a:p>
          <a:p>
            <a:pPr>
              <a:buFont typeface="Courier New"/>
              <a:buChar char="o"/>
            </a:pPr>
            <a:r>
              <a:rPr lang="en-US" sz="4400" dirty="0">
                <a:solidFill>
                  <a:srgbClr val="0000FF"/>
                </a:solidFill>
                <a:latin typeface="Bodoni MT" panose="02070603080606020203" pitchFamily="18" charset="0"/>
              </a:rPr>
              <a:t>Anyone can ask to modify an agreement at any time</a:t>
            </a:r>
          </a:p>
          <a:p>
            <a:pPr>
              <a:buFont typeface="Courier New"/>
              <a:buChar char="o"/>
            </a:pP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If there is not consensus about a proposed agreement, it is not an agreement.</a:t>
            </a:r>
          </a:p>
          <a:p>
            <a:pPr>
              <a:buFont typeface="Courier New"/>
              <a:buChar char="o"/>
            </a:pPr>
            <a:r>
              <a:rPr lang="en-US" sz="4400" dirty="0">
                <a:solidFill>
                  <a:srgbClr val="0000FF"/>
                </a:solidFill>
                <a:latin typeface="Bodoni MT" panose="02070603080606020203" pitchFamily="18" charset="0"/>
              </a:rPr>
              <a:t>Maintaining the agreement is everyone’s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352996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Close the Circle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9144000" cy="57632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Font typeface="Courier New"/>
              <a:buChar char="o"/>
            </a:pPr>
            <a:endParaRPr lang="en-US" sz="4400" dirty="0">
              <a:solidFill>
                <a:srgbClr val="008000"/>
              </a:solidFill>
              <a:latin typeface="Bodoni MT" panose="02070603080606020203" pitchFamily="18" charset="0"/>
            </a:endParaRPr>
          </a:p>
          <a:p>
            <a:pPr>
              <a:buFont typeface="Courier New"/>
              <a:buChar char="o"/>
            </a:pPr>
            <a:r>
              <a:rPr lang="en-US" sz="4400" dirty="0" smtClean="0">
                <a:solidFill>
                  <a:srgbClr val="008000"/>
                </a:solidFill>
                <a:latin typeface="Bodoni MT" panose="02070603080606020203" pitchFamily="18" charset="0"/>
              </a:rPr>
              <a:t>3-5 volunteers: Share </a:t>
            </a:r>
            <a:r>
              <a:rPr lang="en-US" sz="4400" dirty="0">
                <a:solidFill>
                  <a:srgbClr val="008000"/>
                </a:solidFill>
                <a:latin typeface="Bodoni MT" panose="02070603080606020203" pitchFamily="18" charset="0"/>
              </a:rPr>
              <a:t>what you are thinking and feeling about your experience today.</a:t>
            </a:r>
            <a:endParaRPr lang="en-US" sz="4400" dirty="0">
              <a:solidFill>
                <a:srgbClr val="0000FF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851" y="2"/>
            <a:ext cx="6606767" cy="9272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Job Brainstorm: What else?</a:t>
            </a:r>
            <a:endParaRPr lang="en-US" sz="2200" i="1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65917"/>
            <a:ext cx="6858000" cy="589208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Bodoni MT" panose="02070603080606020203" pitchFamily="18" charset="0"/>
              </a:rPr>
              <a:t>W</a:t>
            </a:r>
            <a:endParaRPr lang="en-US" dirty="0">
              <a:latin typeface="Bodoni MT" panose="020706030806060202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8614" y="874493"/>
          <a:ext cx="8712352" cy="5771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1207"/>
                <a:gridCol w="6201145"/>
              </a:tblGrid>
              <a:tr h="18505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2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Opening Meeting Facilitators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Lead the opening meeting at the start of class each day.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729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Celebration Coordinators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Plan and coordinate celebrations!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882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Community-Building Game Leaders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Plan and lead community-building games.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88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Room Squad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Make our classroom beautiful and keep it that way!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88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Reflection Leaders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Lead reflections.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729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Featured Artist Fri Hosts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Host the open mic.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882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McKinley Lunch Open Mic Coordinators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Plan and host we bi-weekly open-mic.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6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Photographer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Take and upload pictures.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7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470</Words>
  <Application>Microsoft Office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Berlin Sans FB Demi</vt:lpstr>
      <vt:lpstr>Bodoni MT</vt:lpstr>
      <vt:lpstr>Calibri</vt:lpstr>
      <vt:lpstr>Courier New</vt:lpstr>
      <vt:lpstr>Times New Roman</vt:lpstr>
      <vt:lpstr>Wingdings</vt:lpstr>
      <vt:lpstr>Office Theme</vt:lpstr>
      <vt:lpstr>English Amped </vt:lpstr>
      <vt:lpstr>Restorative Circles</vt:lpstr>
      <vt:lpstr>Restorative Circle Process Moved to Friday for 1st and 3rd. </vt:lpstr>
      <vt:lpstr>Opening Poem &amp; Check In Round</vt:lpstr>
      <vt:lpstr>Our Class Agreement Moved to Friday for 1st, 3rd, and 4th)</vt:lpstr>
      <vt:lpstr>Our Class Agreement</vt:lpstr>
      <vt:lpstr>Agreement Rules</vt:lpstr>
      <vt:lpstr>Close the Circle</vt:lpstr>
      <vt:lpstr>Job Brainstorm: What else?</vt:lpstr>
      <vt:lpstr>Jobs: One More Path to Ownership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Torres</dc:creator>
  <cp:lastModifiedBy>Destiny A. Cooper</cp:lastModifiedBy>
  <cp:revision>143</cp:revision>
  <cp:lastPrinted>2016-01-04T19:40:49Z</cp:lastPrinted>
  <dcterms:created xsi:type="dcterms:W3CDTF">2015-11-15T19:22:42Z</dcterms:created>
  <dcterms:modified xsi:type="dcterms:W3CDTF">2016-09-12T20:45:22Z</dcterms:modified>
</cp:coreProperties>
</file>