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59"/>
  </p:normalViewPr>
  <p:slideViewPr>
    <p:cSldViewPr snapToGrid="0" snapToObjects="1">
      <p:cViewPr varScale="1">
        <p:scale>
          <a:sx n="59" d="100"/>
          <a:sy n="59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3A00-02C2-5F41-8E60-DC0B1522CFE8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47DD-B698-1F4D-A1F5-76BB9F3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969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66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290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442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8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232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47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487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924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CEC7-479C-B043-B10E-C428E52B9FB1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303643" y="1"/>
            <a:ext cx="4840358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FF6600"/>
                </a:solidFill>
                <a:latin typeface="Helvetica"/>
                <a:ea typeface="Calibri"/>
                <a:cs typeface="Helvetica"/>
                <a:sym typeface="Calibri"/>
              </a:rPr>
              <a:t>Opening Inquiry</a:t>
            </a:r>
            <a:endParaRPr lang="en-US" sz="3600" cap="none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October 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7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 2016</a:t>
            </a:r>
            <a:endParaRPr lang="en-US" sz="28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Objective:</a:t>
            </a:r>
          </a:p>
          <a:p>
            <a:pPr marL="342900" lvl="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Build our learning community, and</a:t>
            </a:r>
          </a:p>
          <a:p>
            <a:pPr marL="342900" lvl="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Explain and investigate </a:t>
            </a:r>
            <a:r>
              <a:rPr lang="en-US" sz="2000" b="1" dirty="0">
                <a:solidFill>
                  <a:srgbClr val="0070C0"/>
                </a:solidFill>
              </a:rPr>
              <a:t>school climate and student </a:t>
            </a:r>
            <a:r>
              <a:rPr lang="en-US" sz="2000" b="1" dirty="0" smtClean="0">
                <a:solidFill>
                  <a:srgbClr val="0070C0"/>
                </a:solidFill>
              </a:rPr>
              <a:t>voice</a:t>
            </a: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i="1" u="sng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i="1" u="sng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Instructions</a:t>
            </a:r>
            <a:r>
              <a:rPr lang="en-US" sz="2000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: </a:t>
            </a:r>
            <a:endParaRPr lang="en-US" sz="20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Put a heading on a paper in your  </a:t>
            </a:r>
            <a:r>
              <a:rPr lang="en-US" sz="2800" b="1" i="1" dirty="0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CLASSWORK</a:t>
            </a:r>
            <a:r>
              <a:rPr lang="en-US" sz="2800" i="1" dirty="0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ea typeface="Calibri"/>
                <a:cs typeface="Helvetica"/>
                <a:sym typeface="Calibri"/>
              </a:rPr>
              <a:t>section with the title: Ripples.</a:t>
            </a: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i="1" dirty="0">
              <a:solidFill>
                <a:srgbClr val="0000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dirty="0" smtClean="0">
                <a:solidFill>
                  <a:srgbClr val="000000"/>
                </a:solidFill>
                <a:latin typeface="Helvetica"/>
                <a:ea typeface="Calibri"/>
                <a:cs typeface="Helvetica"/>
                <a:sym typeface="Calibri"/>
              </a:rPr>
              <a:t>Answer in any format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ea typeface="Calibri"/>
                <a:cs typeface="Helvetica"/>
                <a:sym typeface="Calibri"/>
              </a:rPr>
              <a:t>: 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What is an example of a time when something someone did affected the feelings of others around them. Don’t use names.</a:t>
            </a:r>
            <a:endParaRPr lang="en-US" sz="2000" b="1" i="1" dirty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i="1" dirty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I feel ____ when others ___</a:t>
            </a: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0399" y="0"/>
            <a:ext cx="4670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English Amped</a:t>
            </a:r>
            <a:endParaRPr lang="en-US" sz="4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030" name="Picture 6" descr="https://lh3.googleusercontent.com/FaPTifFSOBu-nJUdmUCjHh2K-muRYXdkeKTyMrtKHbemr6NUrtg8FamD3QZ_00ep-JF7AkxXwh6NBxZkpusb1hxErA55xtXOp4B6X4FU3QRBKjx9XC95Xo5QWzQSpnPi5y89wI8gYwbBL-5n2AHzdy3e_yBMw_icqkj1bCkz8792xV_FHhLD0q9Ln6zaHzIh_L--k3NeDUAhnibvFD8y5j79pc_V59ncG2PLvdn9vdyv5IccOtj9y08yanwM2uhPvbGOptmK_4hIh3vaV27mhj58DrxSzHqa0J3w-QyMB7B5u1qekNrC_6vj8if3vgHm4oOcTryqm_WkXQcBjSKuJzHBFO_lqo9Of0Qx5QpR47JMFBi6fH9D1c6tvTigFUcW4dZMoabsW5nbqdbYx2MJQVv6vNXFIqVzqvCjegnhJDPvmJ2OVnOBhIvq2awIyBqhHlSZDRBcv3RYrSmMC4acQ9gSONSMDl9kPDi1QHmBV4h4Wm6zRE-Ft-CegJe6YMYxe7yY9iCCkeBu7Hh8zCMe7yTl_b0ji8i4FwN-ro12SvERfHLB_etcDfk2Y88Lem4_9lKJ2PVwaCabs_meidd0FcPbrFk_8JGWc--dXJ73hA5u1Qfk=w1231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7" y="831488"/>
            <a:ext cx="3919516" cy="29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3.googleusercontent.com/96_4FuHJ3rIV2c8MZ0PCoQDU7qjwkKYoZTb-x3IIi4azgsPT75aQSgkEfQTC7nUuPEjJidKHmta30ah8G3e_17q5Tb5j-hzAW5yUs9N97qZEzwnSP96JqCCpNU-FOSIpejpjrSo112jslzxEmwAUY_BeKtNq_3m0LS5Qim3jRtx0PzzQTbQoBgfXI6G-LGWMFr0lxMMzvhjH3BhAFVXOCtlow2ncymHr5mDLkiS6oymmdUC2ojcStY7sNr8lfrgXKY56AsE4sDqmJTOVCtBbJ01nXMn_D1wL8jm5oNqdFi_zY_HIOy91AJ3jFBXnvKSFNUHlQait4-4Yi8e4povSlJGbkxqIpBli1m7TRPToSghdCWcbq2uYKR06IMhXqGdDPyhxBzhzYSN0wmmFWQAhUka8bNoMHhmyXmtV03__Achl2xIyJ7_yS3sNnkWV_tIA4bR6Y7KhVNuVSSpaF-dmqhtS4wy5iTXcjHckZKfiAWcH76hchBTtS9MgWmNqf3ZqZDM2obrFY_b-56UgB7qnebwpdqXLYheeK_ejxyejneQsxCGwymPuC6DkvV4qJXnO2IOYA9X7962T_-Ocr0LwnjgqH1CocX0u72UmdtZjJ9DZMq91=w1231-h92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16018"/>
            <a:ext cx="3813410" cy="2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5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0"/>
            <a:ext cx="9040969" cy="1143000"/>
          </a:xfrm>
        </p:spPr>
        <p:txBody>
          <a:bodyPr>
            <a:normAutofit/>
          </a:bodyPr>
          <a:lstStyle/>
          <a:p>
            <a:endParaRPr lang="en-US" sz="5400" b="1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10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969416" y="1"/>
            <a:ext cx="4174584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Opening Inquiry &amp; Objective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Restorative Justice Circle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CPAR: Sidewalk Science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Reflection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FAF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u="sng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u="sng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REMIND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Text @6a9hh to 810-10</a:t>
            </a: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Sidewalk Science: Monday</a:t>
            </a: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PLEASE BRING BOOKS!</a:t>
            </a:r>
            <a:endParaRPr lang="en-US" sz="2000" b="1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lh3.googleusercontent.com/_obf1Wi3Q2X3fD0wuFYkWHCxwcE34rjLp31Xk35c5-oyvfoeycdNbuVO76GuDhNHUW4DkQcR4F5GGBJkiM1PDV-TOkeZKLAAPekHsZ3E92My2W3kXSOQGvTLI4VKei-igqnW5rjntFLxMflIcynPE5YSnOMX_mpLURaenene-faCwtASB0E-qEiiLYRaWC2BqHlXGoGNpMUagf-lHhRPMPbLsoVE0Ul2WcmJ3SIhlv8IYphgxSVMZ8D_eopaTwr9m6c2Gj_tSMF1yPkz_2514XYBAlhYHQjqrS_-B1N2U8XXohxtPjA-B4KgI1jjLq39zsRdQS82YJPN1fTxiIv9YYI76s0Yu8LdE94vUFzEv7pAzQHiBM7Fm20554se9fwqTAjdss1CAoVUUYMKsb8Jzbpec0K8H7zqD0gYb0n2jqh08LzBZiejmuLVGMtpAvid7eKziZE5OJrxId2LVNPBXmnQgYXkvxoiRUIL7JtZZaCVE0fv2e_OGfYOMTMUdCI_0HHW7rOhMWpJt38k_O-1r2OPg0BsbdflcFMiQR_p_83kA1ZvfonL0VsbMd7dQl1p4hsJVN2EfQJSifo_I8EC76YJsP0xwik2zVyIBp7HJ3JYFnME=w1231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253493"/>
            <a:ext cx="4475962" cy="33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_Qu6-35EkUu0snJ5Fr5Fm0QlxWu9AP_tp13MAs0lXvVMIIiU-MOFQuYpBhIV2nSpHffabbNvPGuP1gCKWsWN4U_QdBdWu9yqKg7xtw937Xzz6dcMdm32L9f0lmg_zlIAEF3hCL4vC1ASgsiNiHmsiXKfkKRIrJBsPj-TWXcSk_UAoCJgFZoxz-d5JzuFdtiBGclFKPPFmkfSHQ61KZknk7uM-QrdgKi5JFVftncyHJFOeKdxQiu7vZ_JjVbxDjBllSIwRwdNYaT2waJhkQ9VntX4c6Nwy0hGRKqb5qg61s_BgGIK8rqy3n32V-HQrybAD4iKkJ45rl12VvaHY4GC0glVQN22xI1cGwfMEF8oaa_bhL-LbPXUl-FlnvRQ0KaVo2yDWWqMsRwsSoptoELkUchAOJ_-sNfOtGBSXV0vVU1vHbmBz0FRULfnEWAgr28fe4SlYwS5kXXO0xP3UpjtQ35_k5_7vt3vsuljt7UmsRG_TIIRaOfb5whsqi02U4l5k8zG5xFBKGoIZamiB5xZ_OqWPvYW5NpF9UZ8Ml4oJ7vPLY7ItFSyfg13v2_cqdi2IG4fdo-GxBmeBtQidwvdg47FRrYlRfYQ2NBDEecVCqcg28Wu=w693-h92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2" y="3429001"/>
            <a:ext cx="2488966" cy="33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63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404852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Circle Guidelines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Can you remember the circle guidelines?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Listen from the heart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Speak from the heart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Trust you will know what to say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Say just enough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Who can talk?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Only the person with the talking piece.</a:t>
            </a: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lh3.googleusercontent.com/VkoJnmhMeSjZTDgbjCB6mBoxhlrs4MvYlLHTn-Zlm77VxnsbyIPOo747lMMRkBkO5lUhMDrFx0JsLW6CYKirqdj3AaYHxIgf_vPYCEKVv_E9_5zmKoObKgqYVF_W3oduLV2z96ZyQTwTANov2UN3jEbQ0Nv1UfcPRjl2DMxhSqnyW6jwEixWSZlP31BzkZ5arM6xFsUnS7cOzV9OBUgGiGHxjvFrvU9wZtVC-IypoN7VDAEa9NIn4OO9vLuQIYh3PwYy2jUiDI3L3ZvUA1zR8XvvH8kwmb4YtVpclvGGaLYkBZbv3MIaOw6MxRoammV-A9mKBUWUHo8cHBjxAylroY4L_VBygB2f5jFbTGQY7c6fB0EiZqLM1Kbn1tVfOSXYqQfgAznuys4ei05dVEefIVVVk7sKx72n7Cp3WKtOab4Ph7t3dgJE2RlYzDUC_-SGbiHSZ5KAyvhzsoCMpu07Qln8BKXJd_U6wt_9z98jYyDqvQcYovLz7wagliWM6yCJD0GHJ_ocDpNxIi83SwicMdddIJvzMEMCE-JuIZePevi9tcwiw6aRJEKDXiDE5Ecy2lwjytaTh2eDjWgLvRZ0-jalA2EFMOqkVT_jrNbEgd1myUhD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0" y="160338"/>
            <a:ext cx="4683160" cy="62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108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378244" y="7937"/>
            <a:ext cx="3624577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Circle: Opening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Dedication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i="1" dirty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What is an example of a time when something someone did affected the feelings of others around them. Don’t use names</a:t>
            </a:r>
            <a:r>
              <a:rPr lang="en-US" sz="2400" b="1" i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.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i="1" dirty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i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I feel ____ when others ____.</a:t>
            </a:r>
            <a:endParaRPr lang="en-US" sz="2400" b="1" i="1" dirty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lh3.googleusercontent.com/ju-kFddrJVZ4Y5nNnDVtMp5kcF5eopFLqqcG4myPmcdsjl3ozc7HUTzGIz5XNw7dnrk2gFJkMS-VG5LNDM70mVrZeUCkDXZGs5NYhL20G7oKJPVaIy6t03gjcI0fzknbdMPh7rC8HGv2h-WAx6gkfwbQtqtScOfD_TyFYeqp4rybyw0W_7SREyGbaThoKZJJTAcNHYz9otOMeFGtFjxhKzEFrnAWs3SeBeaEiJTD8ZuDrlMfO5O6BefIvqQKsW0-k3sikrO78HpgQ2Sv3ZhtbjMOJajoRuU_4efOycFRRjfA3Dp0Mt3pivbuRC8cZfzvFaC5sJ5-4mEtWrtKvKaw0bMycvbUUgj5A1PW6KekCLHM9TpMqRcNc8JZb23gmweZ0cwjKxpU5swZedO2Rbr8fMKqG8yEBBkJZV-F0k4J9OTyXpDi0aG4skS3wSy7vFvNMobmfIQstJm3S1iJdtNOy1ePVVnM2rPg98gxC2qZKK8yMcDtNi3wEUj-92hutJHFB3H4-26koh0alERwH5t6cVaLOW4t3tmPj_rzARfR_QYXt__TVkxQwUbOD8ETgT5aLZQn9m18ZQGX1_eLX3Eoi2P8Ff55uLvCXqgQ3-al7xgtqhXu=s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" y="285135"/>
            <a:ext cx="4971948" cy="4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15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7937"/>
            <a:ext cx="4070555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Circle: Brainstorm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Ripples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00B0F0"/>
                </a:solidFill>
                <a:latin typeface="Helvetica"/>
                <a:ea typeface="Calibri"/>
                <a:cs typeface="Helvetica"/>
                <a:sym typeface="Calibri"/>
              </a:rPr>
              <a:t>Every action we take also sends out ripples into our lives. 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00B0F0"/>
                </a:solidFill>
                <a:latin typeface="Helvetica"/>
                <a:ea typeface="Calibri"/>
                <a:cs typeface="Helvetica"/>
                <a:sym typeface="Calibri"/>
              </a:rPr>
              <a:t>People are affected differently depending upon what type of ripple we are sending out.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00B0F0"/>
                </a:solidFill>
                <a:latin typeface="Helvetica"/>
                <a:ea typeface="Calibri"/>
                <a:cs typeface="Helvetica"/>
                <a:sym typeface="Calibri"/>
              </a:rPr>
              <a:t>What are some examples? Make a list of things people do that send ripples out into our classroom and our school.</a:t>
            </a:r>
            <a:endParaRPr lang="en-US" sz="2000" b="1" i="1" dirty="0">
              <a:solidFill>
                <a:srgbClr val="00B0F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Which do we like? Which don’t we like?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lh3.googleusercontent.com/hF-BTMMn9iXvOfrqUm5OslKI7FR16dOZWJi0ZllxyPeeQi_A6y4TF8z2SM--ryATVaK47X2ZmKRvh-h0QdOYdpJo1eZdXPcEGY-7Qav8Nz3yCrlZdp2OBnt5Af7CE-c6bB17qsWZeMincgc_jo5H-AdU7-p2NTp8bBvgGExmsOVhbUpwChtFc-OLJ4LiDq4l9H55WhIMnWpZHOyG4hkCCVx6jzewbNT14RZUGOfIEh5mXKesNkSum-K1hl3EwXomR0AW6Cj6p9tT0cB_Hr6EysaS3-ch4yui3R9_gO1dyNjoFrfj-Tal7IUyOvbabfSVzkUcfTqRJyC8i7WEbpW93PDlE6VWrawe3tFXll07oPZ-lk8Kl-lurytd82L5BApAp09yrayi5v2QU1j42uBBm4PJDB8TXFdDZaRIjjWjXblFDl8ryNStJoJHBhowCkRuqQMsjy7FGMHaUW9ViyjRupYqhw2ZfsxkhFbcUd9DVho8cDo-0vqIOetAd94NZBp6AUfnSnuQvJLk9n5y7h8Vjr0x677pmqhLg9YXtlknZOfv0hOMH0RNge0K_HzZxWRbsIZ7KpgEzY1mvdCXw8X7_ZmgssJIOcDcKlJrfveEuWbWnmpc=w1231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30" y="1268362"/>
            <a:ext cx="4917870" cy="36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100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073445" y="-3791"/>
            <a:ext cx="4070555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Circle: Agreements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We will get to explore this more in future circles, and we will learn a way to reduce unwanted ripples.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For these discussions, our agreements will be important. 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We need to review the “meta-agreements.”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975" y="422787"/>
            <a:ext cx="44754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 Demi" panose="020E0802020502020306" pitchFamily="34" charset="0"/>
              </a:rPr>
              <a:t>Meta-Agreements</a:t>
            </a:r>
          </a:p>
          <a:p>
            <a:endParaRPr lang="en-US" dirty="0">
              <a:latin typeface="Berlin Sans FB Demi" panose="020E0802020502020306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Anyone can ask for an agreement at any time.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Anyone can modify an agreement at any time.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If there is no consensus about a proposed agreement, it is not an agreement.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Maintaining the agreements is everyone’s responsibility (not just the teachers’).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59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7937"/>
            <a:ext cx="4070555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Circle: Close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Share Out: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If you’ve been stepping up, share one thing from the list that made today’s discussion most relevant to your personal experience of the class.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If you’ve been stepping back, please take a risk and share two or three words about your personal experience of today’s circle.</a:t>
            </a: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lh3.googleusercontent.com/p5NarH4PnjqmcHPL6Z0Ie2vuvzXPJXktYEmLf3u87fuOFnHnsU70jgPfT2fwR5r2oYsVHq8aufcMZJEDxinXx26p5Od1QzHWM7e-KcYTjO8Pu7wAXpf7WGv9HGg6bSgdKklHyxVQQ1s3-1SiKjKkXHnFuuS1O4kwOI8wFyqFfQ8OVRiqIF2Iu1mc3O9gtlNDpeKIHcRtaErRvp7XLLnvrvYeJenJDcX29QU6W-GpxGNC67vSz80tpcgyAPBRh9FIBM9C0g_x_UOggm_Dq3opp8CgYXxht0ta7E4Pg7qq8ha0E1syfoU8UKSbApcGZDPCQzfs9nT6mCOD6NRHiFmS-StmSErELWXDuKDo1nn0zeKOLHcJS14nCVIvWMC6MekQcFWDf2S2xCb2t9IXHb29GexhK0UFT1w1Kj9GUIgb7W8lYbut2WMDLmkYqp6EqIyrNZmijpiTmVVUaCW0jKvkN90zHu6QAytAyXz5UFH1wVXu2KR4p9t1xwnRe1rUwYREOk2423mnfudsrf1hR0GZz5J-Y04MGa_7WquaqSQIjvUkwczxmgYqiN5j3TlL5nhBpt2rs98CsSRYgnGbQwAlpH1AcYJ0mEyihO2FiQ5ugkDrc8CV=s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06" y="1012568"/>
            <a:ext cx="4848738" cy="4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8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" y="7937"/>
            <a:ext cx="9144000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CPAR: Sidewalk Science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Secretaries: Make a chart on</a:t>
            </a:r>
            <a:r>
              <a:rPr lang="en-US" sz="2000" b="1" i="1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the board</a:t>
            </a:r>
            <a:endParaRPr lang="en-US" sz="2000" b="1" i="1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10020"/>
              </p:ext>
            </p:extLst>
          </p:nvPr>
        </p:nvGraphicFramePr>
        <p:xfrm>
          <a:off x="255639" y="1790290"/>
          <a:ext cx="857373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755"/>
                <a:gridCol w="3474065"/>
                <a:gridCol w="28579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voice can..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who </a:t>
                      </a:r>
                      <a:r>
                        <a:rPr lang="en-US" u="sng" dirty="0" smtClean="0"/>
                        <a:t>contribute</a:t>
                      </a:r>
                      <a:r>
                        <a:rPr lang="en-US" baseline="0" dirty="0" smtClean="0"/>
                        <a:t> to or</a:t>
                      </a:r>
                    </a:p>
                    <a:p>
                      <a:r>
                        <a:rPr lang="en-US" u="sng" baseline="0" dirty="0" smtClean="0"/>
                        <a:t>benefit</a:t>
                      </a:r>
                      <a:r>
                        <a:rPr lang="en-US" baseline="0" dirty="0" smtClean="0"/>
                        <a:t> from school climate…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 of school climate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Inspire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Generate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Create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Students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Teachers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Administrators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Rules</a:t>
                      </a:r>
                      <a:r>
                        <a:rPr lang="en-US" baseline="0" dirty="0" smtClean="0"/>
                        <a:t> and Norms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Sense of Physical Security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Sense of Social-Emotional Security (SEE CHART)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3846" y="4021393"/>
            <a:ext cx="7836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voice matters because</a:t>
            </a:r>
            <a:r>
              <a:rPr lang="en-US" sz="2400" dirty="0" smtClean="0"/>
              <a:t>…</a:t>
            </a:r>
            <a:r>
              <a:rPr lang="en-US" sz="2400" b="1" u="sng" dirty="0" smtClean="0">
                <a:solidFill>
                  <a:srgbClr val="00B0F0"/>
                </a:solidFill>
              </a:rPr>
              <a:t>People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can </a:t>
            </a:r>
            <a:r>
              <a:rPr lang="en-US" sz="2400" b="1" dirty="0" smtClean="0"/>
              <a:t>…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</a:rPr>
              <a:t>VERB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</a:rPr>
              <a:t>FROM LIST</a:t>
            </a:r>
            <a:r>
              <a:rPr lang="en-US" sz="2400" u="sng" dirty="0" smtClean="0"/>
              <a:t> </a:t>
            </a:r>
            <a:r>
              <a:rPr lang="en-US" sz="2400" dirty="0" smtClean="0"/>
              <a:t>to … </a:t>
            </a:r>
            <a:r>
              <a:rPr lang="en-US" sz="2400" b="1" u="sng" dirty="0" smtClean="0">
                <a:solidFill>
                  <a:srgbClr val="00B0F0"/>
                </a:solidFill>
              </a:rPr>
              <a:t>IMAPCT ON SCHOOL CLIMATE COMPONENT</a:t>
            </a:r>
          </a:p>
          <a:p>
            <a:endParaRPr lang="en-US" sz="2400" b="1" u="sng" dirty="0">
              <a:solidFill>
                <a:srgbClr val="00B0F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B0F0"/>
                </a:solidFill>
              </a:rPr>
              <a:t>New Pictures TODAY!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181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7937"/>
            <a:ext cx="4070555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FAF!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Friday, October 7,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7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544</Words>
  <Application>Microsoft Macintosh PowerPoint</Application>
  <PresentationFormat>On-screen Show (4:3)</PresentationFormat>
  <Paragraphs>110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Berlin Sans FB Demi</vt:lpstr>
      <vt:lpstr>Calibri</vt:lpstr>
      <vt:lpstr>Courier New</vt:lpstr>
      <vt:lpstr>Helvetica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Biddick</dc:creator>
  <cp:lastModifiedBy>anna.write@outlook.com</cp:lastModifiedBy>
  <cp:revision>49</cp:revision>
  <dcterms:created xsi:type="dcterms:W3CDTF">2016-09-25T21:47:07Z</dcterms:created>
  <dcterms:modified xsi:type="dcterms:W3CDTF">2016-10-09T14:49:56Z</dcterms:modified>
</cp:coreProperties>
</file>