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2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3A00-02C2-5F41-8E60-DC0B1522CFE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47DD-B698-1F4D-A1F5-76BB9F38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69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0345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9455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5462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598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CEC7-479C-B043-B10E-C428E52B9FB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47713" y="1"/>
            <a:ext cx="4696288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 smtClean="0">
                <a:solidFill>
                  <a:srgbClr val="FF6600"/>
                </a:solidFill>
                <a:latin typeface="Helvetica"/>
                <a:ea typeface="Calibri"/>
                <a:cs typeface="Helvetica"/>
                <a:sym typeface="Calibri"/>
              </a:rPr>
              <a:t>Opening Inquiry</a:t>
            </a:r>
            <a:endParaRPr lang="en-US" sz="3600" cap="none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2016</a:t>
            </a:r>
            <a:endParaRPr lang="en-US" sz="28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u="sng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Instructions</a:t>
            </a:r>
            <a:r>
              <a:rPr lang="en-US" sz="2000" i="1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: </a:t>
            </a:r>
            <a:endParaRPr lang="en-US" sz="20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Put a heading on a paper in your  </a:t>
            </a:r>
            <a:r>
              <a:rPr lang="en-US" sz="2800" b="1" i="1" dirty="0" smtClean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Literary Analysis</a:t>
            </a:r>
            <a:r>
              <a:rPr lang="en-US" sz="2800" i="1" dirty="0" smtClean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section with the title: RATE on Theme.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dirty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Use this template, your book club sheet for chapter 4, and the packet to complete this claim about theme: </a:t>
            </a:r>
            <a:r>
              <a:rPr lang="en-US" sz="2400" b="1" dirty="0" smtClean="0">
                <a:solidFill>
                  <a:srgbClr val="FFFF00"/>
                </a:solidFill>
                <a:sym typeface="Calibri"/>
              </a:rPr>
              <a:t>The authors use _____ to convey the theme that ______.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dirty="0" smtClean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Example: The authors use the spirometer to convey the theme that healing requires a struggle.</a:t>
            </a:r>
            <a:endParaRPr lang="en-US" sz="24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074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latin typeface="Helvetica"/>
                <a:cs typeface="Helvetica"/>
              </a:rPr>
              <a:t>English Amped</a:t>
            </a:r>
            <a:endParaRPr lang="en-US" sz="4200" b="1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883127"/>
            <a:ext cx="4447712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b="1" i="1" u="sng" dirty="0" smtClean="0">
                <a:latin typeface="Helvetica"/>
                <a:ea typeface="Calibri"/>
                <a:cs typeface="Helvetica"/>
                <a:sym typeface="Calibri"/>
              </a:rPr>
              <a:t>Objectives:</a:t>
            </a:r>
            <a:endParaRPr lang="en-US" b="1" i="1" u="sng" dirty="0">
              <a:latin typeface="Helvetica"/>
              <a:ea typeface="Calibri"/>
              <a:cs typeface="Helvetica"/>
              <a:sym typeface="Calibri"/>
            </a:endParaRP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Analyze text for literary elements &amp; theme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Evaluate model CPAR projects &amp; articles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Summarize &amp; analyze an article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Categorize data for sidewalk science</a:t>
            </a:r>
          </a:p>
        </p:txBody>
      </p:sp>
      <p:pic>
        <p:nvPicPr>
          <p:cNvPr id="5122" name="Picture 2" descr="https://lh3.googleusercontent.com/LwBdOJVg31Gysbh12W4bfdbMCGxfsSjkAQFFggK9Ajb2EfDu7O5iz-xNruK5RdXaHPWNS7W5owtpac2Hh2IfS70G4Yc2jIgpPQMq43ZadZ75D6YkpG6ZoJmsfkFvOfZ7v0RMdXXSf2HXRvjoNZfiF3276rRkl5SCgOOyEVFsMCbUUQxiQFMJG6BSP54Osi-Gzbh8h9QFvj_cBoIfxKQmR9op2iahH2klhCEEM4Zfu_6xRheluQ-YEg6DxxM4tVJfgPpZKhgSAYXxdgAXYdz9AJRPoN-qKPnLheQFxUn0sTqMCsCkoS1dVyb8rcWpdX-0OlYZ18X48NJkoWvplRAMf3DIpnC6ANRjeWxghdqThCEkSyLtiGpdZ2qOiI5qz2Yv3FhHrEQBxq-SqPacPpLmHGrgxDXyZB083dfZDnxYnj1VW2vdW37ctfDMcx9ZbfCM76tN5BsWBUkpBXj2kCxeOLYyituA1q55dpZt4gCp90aJPFGIOVsO846H6MYWU-sRTNcW0e8bDGdcBIz6Cup5FTVwHInAWkV82B_bmvu5aeN9De9Tg0VjgNbThc9VgE0gp6k2Q6GGepEO3T0r6XpZqflO4NbSPBRJPxDvDTjnZRXGcCqy=w353-h47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22" y="2984772"/>
            <a:ext cx="2767195" cy="369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4356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 &amp; Objective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Meeting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Book Clubs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Discussion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RATE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Seminars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Book Clubs: Chapter 5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CPAR: Dialogue Preparation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CPAR: Evaluating Models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u="sng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Coronation Tuesday 6 PM @ </a:t>
            </a:r>
            <a:r>
              <a:rPr lang="en-US" sz="2000" b="1" dirty="0" err="1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McK</a:t>
            </a:r>
            <a:endParaRPr lang="en-US" sz="2000" b="1" dirty="0" smtClean="0">
              <a:solidFill>
                <a:srgbClr val="FF0000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Homecoming Game Friday @ 7PM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Tomorrow: Dynamic Duo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s://lh3.googleusercontent.com/4gTEYJ-Mbu6hmHFEYwr_qpuaLrFwJplQtGfmuT4hhNLBGqq3em_eAXIOkU2fFh0zAVQaCts3bUSpLmGHRbLakUWPmAlVcdvn0P7fj8g8VaST4BK5Zfrbns3Ey6qHOCrEzAU_qxEcIzMYFemfiXWtR2gj1e24LbGDo7ZuJurxqTMKeMRH_s11-9xzAOqfSqkmiqZ_cYziH9ZnuGh_DriyA73sEkKBEI69cRFlaWdMJmObUf2iMjnAfQvIlML35BPi6BsQ8I5Gn7UB6SmXkK9i7ArM-y5X96Yxo1h9ZfNdjmQtDKb-qKFTFdS00AeFkW-Ax8Z8l-5H69uCa23wKTELBSVTfqzDeHdukNIIjmsl-6VF3DKe9T8cOFz9YoTzH6M0ocfuCWmskYj0wwjk4D2JFx8RB-4eJdajlvjJNL2nr9RSJVD8Cu4RK_dJXo3mS0yrye7g9PlX7hDlo6WCvzKDc2sGYDx__EiRkygKS2Hnpg5Uy0pbxjSwbar3wigHTD1rlCIPDHK9_I0WuVHzYNYBm51rVUIIjgny-fYiUSNa3jBfqfub1mGC45L61QyzhleZAzorF5ca2p_O2YCkBur_6PlyNgFndz0UyzJlX7cDlZAP4pHy=w353-h47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657294"/>
            <a:ext cx="4495056" cy="600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263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-1" y="7937"/>
            <a:ext cx="4438835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Book Clubs: Discussion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Discussion Director leads the discussion. Ask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Your questions.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embers to refer to their sheets.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embers to refer to their theme.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Illustrator keeps time.</a:t>
            </a: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Device Detective completes reflection.</a:t>
            </a:r>
            <a:endParaRPr lang="en-US" sz="24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Connector turns in the RATE paragraphs.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s://lh3.googleusercontent.com/OUXcZX1yaZQ28REPEjeme9elQnrvA4Nn551HYpSINq3n_x-3IyJwCrHmpVCFxaoGM_Gh87AYnnNkSMahpIqG0Cv5YsYfncQz9MFftuCrkSafkYAqQiM1OxOz_dpyUUVn54d0-b0Mf2Rc9Tb8QmiMKD9n1wDVdxQwyy7wt5AtW7FYEyUAx_waMibKzN_rCU5sjVgWzSveQz2vv-fRNlFr1M3svZCO7Tltvi8UqNWIM6SFtZG3J-WJTinGbTNXs8Oml92CWXTuU-0TiU1kBZopdv9D9eVKABpoK0XbmdTJ0djYAhv4So5jjcC8GU8R6yLmfTNtE6aXHvbxnykzouh5VDxkU84TZ0JR5uVGJ86rB3FNrUNc3XjVQa4mqocc2pn3K-nmzvjLqkbMfjS_DMf_yzmh48a3FXuhAGtkNw1gP7y3SLv66yYPm7Y9dp8ZhwvwAppvaZcwgOEvZ6KH8NW2l7j_xJNmVyB8SgAnixLivNPFYXWz9V6B9hauN0S_iVwATRXrPYLdet81_h43ke3cPrm7_KCqhKCTxw1fBWAhPeprWUkoZpXcKNuVSBWSWIkXk_7WcsuOc9dvbYvrUzQgZt2DHsfigIrswHHIvU-7MW64ZPMN=w353-h47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541" y="339243"/>
            <a:ext cx="4390843" cy="58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512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94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Book Clubs: RATE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Use the claim you wrote for the Opening Inquiry in your Literary Analysis section.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Use the template to the left to complete your paragraph, or nah.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Turn into the tray when done.</a:t>
            </a:r>
            <a:endParaRPr lang="en-US" sz="24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Read over instructions for your group’s seminar or get ready for book club if you finish early.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60338"/>
            <a:ext cx="4969415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ym typeface="Calibri"/>
              </a:rPr>
              <a:t>TEMPLATE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chemeClr val="accent1"/>
                </a:solidFill>
                <a:sym typeface="Calibri"/>
              </a:rPr>
              <a:t>The </a:t>
            </a:r>
            <a:r>
              <a:rPr lang="en-US" sz="2200" b="1" dirty="0">
                <a:solidFill>
                  <a:schemeClr val="accent1"/>
                </a:solidFill>
                <a:sym typeface="Calibri"/>
              </a:rPr>
              <a:t>authors use </a:t>
            </a:r>
            <a:r>
              <a:rPr lang="en-US" sz="2200" b="1" dirty="0" smtClean="0">
                <a:solidFill>
                  <a:schemeClr val="accent1"/>
                </a:solidFill>
                <a:sym typeface="Calibri"/>
              </a:rPr>
              <a:t>__________ </a:t>
            </a:r>
            <a:r>
              <a:rPr lang="en-US" sz="2200" b="1" dirty="0">
                <a:solidFill>
                  <a:schemeClr val="accent1"/>
                </a:solidFill>
                <a:sym typeface="Calibri"/>
              </a:rPr>
              <a:t>to convey the theme that </a:t>
            </a:r>
            <a:r>
              <a:rPr lang="en-US" sz="2200" b="1" dirty="0" smtClean="0">
                <a:solidFill>
                  <a:schemeClr val="accent1"/>
                </a:solidFill>
                <a:sym typeface="Calibri"/>
              </a:rPr>
              <a:t>____________. For example, on page ___, _______ says, “QUOTE.” This excerpt illustrates __________. By using ___________ as a symbol for __________, the authors convey the theme that ___________. This is important to readers because _______________.  Further, readers can _____________. Therefore, the authors inspire the readers to ____________.</a:t>
            </a:r>
            <a:endParaRPr lang="en-US" sz="2200" b="1" dirty="0">
              <a:solidFill>
                <a:schemeClr val="accent1"/>
              </a:solidFill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07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-8878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Seminars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i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Book Clubs: Read Chapter 5 &amp; work on sheets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Discussion Directors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Device Detectives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CPAR: Dialogue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Connectors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CPAR: Evaluating Models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Illustrators</a:t>
            </a:r>
            <a:endParaRPr lang="en-US" sz="24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We </a:t>
            </a:r>
            <a:r>
              <a:rPr lang="en-US" sz="2000" b="1" i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will hold one 45-minute seminar each day, M-Th</a:t>
            </a:r>
            <a:r>
              <a:rPr lang="en-US" sz="2000" b="1" i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. Your group will attend a different seminar each day.</a:t>
            </a:r>
            <a:endParaRPr lang="en-US" sz="2000" b="1" i="1" dirty="0">
              <a:solidFill>
                <a:srgbClr val="0070C0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s://lh3.googleusercontent.com/wXMPBHlSBWtcjt3ZGHuIQu4xJS8YGGjbtfnC2F9PKPuKbykLe1TL-0RGVQtpvlz4y2G5Vw5bBH0rrOJvEo83z2WsYQNSdEzKomNTeTFO4z1sf4mep1qdK5kCFxpOkEAy2mMIxU-DvrXbW8CDRAxCJ1185vb0U722mvCUYxIPIk0wWYywe5ZWSnf7hD4BZjcomjKrFNk-_nDB1x3GAbbFMYBCD87JCrXXZEqhVQTE2e5oI-9FdembKcHJTgbHQ9EyU77MLLvH59MnXY14O7uEfVx3b704byMNUqzHolyLWPwU-akWFlT-uBrM1hUeEplTGCEWXDBFUh6Iov_Pj5I2TxVgzN9fP91Q7CFWwRT06vpiHEmdVEpdKwE7ZcyOLmvEmdLoW63NZE1HeL-TGXwJQZGne-xblxMrX3mecrLNkpWnYUEV1F8yHQIsTIBvGx-tqUdKdUDPX6Gi6TFQUj4l1WZDnmmxwz4QaozIJVFN7RpVbxTJqtwuWdnXB5PEIu0JGA5sUFmEtUMdRgQXCVdiJF1aIPumSl9zz7LxkoOQ0A40Sljp7lx6ZVcPgZUffKaK0_lDThop1XJT-P2IKClo0FVa7CyNNG2QTb3sAed3sV8vq-NO=w353-h47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159" y="90487"/>
            <a:ext cx="4813841" cy="642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7299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8878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Reflection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Monday, October 17,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What did we learn? Let’s hear from 1 person in each group.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i="1" u="sng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Objectives:</a:t>
            </a:r>
            <a:endParaRPr lang="en-US" sz="2400" b="1" i="1" u="sng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Analyze text for literary elements &amp; theme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Evaluate model CPAR projects &amp; articles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Summarize &amp; analyze an article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Categorize data for sidewalk science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s://lh3.googleusercontent.com/E1sQjBSe5IM2ERzkWyNqDqgmP-_Az7ARaMx8JWeOLpHeUkDXZriIuhFLlRjPk1Mf8t9kEy8Px4diIgNmVwz-9Xe_pyrc1z4FwSfbklndczrtacRGhLpkzyVGLm_H8Mg9HaRTCF79v0YanH4BSt_sghuGP29wptZI4WNeXADODPBZ5QH4P5HbhHI_VJ9j7JUj5DkLVofvzloC0ixrBUyTmHUnzewbXa3CYdt1dDtOxezRvG5cNqYNcPElOvUmeVYXIA6rJPN7-WLRK3P6urLZmcZHBe1jqzTa27Gz7yhjbK0iscQdDeazLxtgdaNoax4wN5Rrv71w43m2wVK4p5iDR5mHwtuNbifnD7y_c1uqz0giV-LTDj7gc7ilOH34uT7KnTqYshYkZp4QXa6-xfiYCMEoh5Yd2ZkU5Jq6HpimDfUdvBbhRL6E2hj6zQo7IqzvD0ehiVeblhGy3GGoAx0Z1ekPy44cCBN_rsw84br8ENZ0nP3_-R4jxsyxXxqbqZnsu7ZMl_h9xh5gC1HS0OmRsd1wVwJiuohejpQKgjeO14DFsK389oplM5ZGyVDwVEWvnNqwqEsUf7UyfrJhMzGHdmxRtIcuLpu_WGHZ0rglRz7lpWxe=w353-h47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8" y="7937"/>
            <a:ext cx="4951608" cy="661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827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endParaRPr lang="en-US" sz="5400" b="1" dirty="0">
              <a:latin typeface="Helvetica"/>
              <a:cs typeface="Helvetic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010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452</Words>
  <Application>Microsoft Office PowerPoint</Application>
  <PresentationFormat>On-screen Show (4:3)</PresentationFormat>
  <Paragraphs>81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Biddick</dc:creator>
  <cp:lastModifiedBy>Destiny Cooper</cp:lastModifiedBy>
  <cp:revision>45</cp:revision>
  <dcterms:created xsi:type="dcterms:W3CDTF">2016-09-25T21:47:07Z</dcterms:created>
  <dcterms:modified xsi:type="dcterms:W3CDTF">2016-10-17T18:31:05Z</dcterms:modified>
</cp:coreProperties>
</file>