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2" r:id="rId4"/>
    <p:sldId id="266" r:id="rId5"/>
    <p:sldId id="265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E3A00-02C2-5F41-8E60-DC0B1522CFE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547DD-B698-1F4D-A1F5-76BB9F38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9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9699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266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94551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96231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43613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79486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40224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8936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2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3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6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9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CEC7-479C-B043-B10E-C428E52B9FB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447713" y="1"/>
            <a:ext cx="4696288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 smtClean="0">
                <a:solidFill>
                  <a:srgbClr val="FF6600"/>
                </a:solidFill>
                <a:latin typeface="Helvetica"/>
                <a:ea typeface="Calibri"/>
                <a:cs typeface="Helvetica"/>
                <a:sym typeface="Calibri"/>
              </a:rPr>
              <a:t>Opening Inquiry</a:t>
            </a:r>
            <a:endParaRPr lang="en-US" sz="3600" cap="none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day, October 25,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 2016</a:t>
            </a:r>
            <a:endParaRPr lang="en-US" sz="2800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i="1" u="sng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u="sng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Instructions</a:t>
            </a:r>
            <a:r>
              <a:rPr lang="en-US" sz="2000" i="1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: </a:t>
            </a:r>
            <a:endParaRPr lang="en-US" sz="20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Get the </a:t>
            </a:r>
            <a:r>
              <a:rPr lang="en-US" sz="2800" b="1" i="1" dirty="0" smtClean="0">
                <a:solidFill>
                  <a:srgbClr val="FF0000"/>
                </a:solidFill>
                <a:latin typeface="Helvetica"/>
                <a:ea typeface="Calibri"/>
                <a:cs typeface="Helvetica"/>
                <a:sym typeface="Calibri"/>
              </a:rPr>
              <a:t>Book Club Sheet</a:t>
            </a:r>
            <a:r>
              <a:rPr lang="en-US" sz="2800" i="1" dirty="0">
                <a:solidFill>
                  <a:srgbClr val="FF0000"/>
                </a:solidFill>
                <a:latin typeface="Helvetica"/>
                <a:ea typeface="Calibri"/>
                <a:cs typeface="Helvetica"/>
                <a:sym typeface="Calibri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 for your meeting 6 role (new groups). </a:t>
            </a: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i="1" dirty="0">
              <a:solidFill>
                <a:srgbClr val="00000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Open your </a:t>
            </a:r>
            <a:r>
              <a:rPr lang="en-US" sz="2000" i="1" u="sng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All American Boys </a:t>
            </a: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book to “Wednesday: Quinn” on page 207:</a:t>
            </a: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i="1" dirty="0">
              <a:solidFill>
                <a:srgbClr val="00000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 Discuss with your group: What do you think will happen from Quinn’s perspective in “Wednesday”? </a:t>
            </a: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dirty="0">
              <a:solidFill>
                <a:srgbClr val="FFFF00"/>
              </a:solidFill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We are meeting the authors Thursday, so let’s do our best to prepare for them!</a:t>
            </a:r>
            <a:endParaRPr lang="en-US" sz="2400" b="1" dirty="0">
              <a:solidFill>
                <a:srgbClr val="7030A0"/>
              </a:solidFill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dirty="0">
              <a:solidFill>
                <a:srgbClr val="FFFF00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074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latin typeface="Helvetica"/>
                <a:cs typeface="Helvetica"/>
              </a:rPr>
              <a:t>English Amped</a:t>
            </a:r>
            <a:endParaRPr lang="en-US" sz="4200" b="1" dirty="0">
              <a:latin typeface="Helvetica"/>
              <a:cs typeface="Helvetica"/>
            </a:endParaRPr>
          </a:p>
        </p:txBody>
      </p:sp>
      <p:pic>
        <p:nvPicPr>
          <p:cNvPr id="4098" name="Picture 2" descr="https://lh3.googleusercontent.com/3FwYr9KBU346s5dszlGze27q0GmLeUkbdPHF_M1uBXxsTaS7M3TVG3WLX03bNNALX_am6cTRRFPscT8Y-3FQmzI68qvMev2cqiwmjOBCmtF-s8sDFRI8L5CPVDbmIl22V8bI_DmF0dNpqGhCZYdMDtrQzp9Cmgl8cEE6XHh5m_4YFDvGmoKpE0dP3WoMTmaSGTvujBpaccpsm8a6Ts6mubZxnhAjx0cMy6lN5vIfpHFhRyl_aZCKqJ8iwkRyclGDQ1OEdl3IL1Fd_7tKe5JUwoKeOlMs5uyLX9lJEvhT3qsOEZ2w5Hn-PUMigdVmVjL3rCqTy3_la1WqdJ0t5Bi5jm_xcg3ivQ07olixNfYmCJTEGmUvgwbv5wrPAOiWHb3H1P9MsdH8SksYVNa-DKvtnIC-FbolTW244NqkWg4cfarPULkR9RI94be7yBu7h_iMJ5v-5WHbVzx_cWOQRqHgBXU-Spx8iYyIzb4YA9w4hYskdZXUlBH9mwLm-_lt4bevyrDm1Z4PqMJDI7KNYC_ZK-GGFLTFaF7-CiVDhXutJJWohkrCnetQ7GV0YSxbOhqwfoq__mIe-s3KLabP-GpzsWufFg935etTE_PVtl7EiQfu3mZn=w573-h764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" y="844681"/>
            <a:ext cx="4251738" cy="566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4356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7937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Tues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day, October 25,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Inquiry &amp; Objective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Meeting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Book Clubs: Chapter 6, “Wednesday: Quinn”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Dialogue Introduction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Facilitation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White Privilege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Critical Race Lens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u="sng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rgbClr val="FFFF00"/>
                </a:solidFill>
                <a:ea typeface="Calibri"/>
                <a:cs typeface="Calibri"/>
                <a:sym typeface="Calibri"/>
              </a:rPr>
              <a:t>Field Trip Oct. 27: AAB authors</a:t>
            </a: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7391" y="9249"/>
            <a:ext cx="4447712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u="sng" dirty="0" smtClean="0">
                <a:latin typeface="Helvetica"/>
                <a:ea typeface="Calibri"/>
                <a:cs typeface="Helvetica"/>
                <a:sym typeface="Calibri"/>
              </a:rPr>
              <a:t>Objective:</a:t>
            </a:r>
            <a:endParaRPr lang="en-US" sz="2000" b="1" i="1" u="sng" dirty="0">
              <a:latin typeface="Helvetica"/>
              <a:ea typeface="Calibri"/>
              <a:cs typeface="Helvetica"/>
              <a:sym typeface="Calibri"/>
            </a:endParaRP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</a:rPr>
              <a:t>Analyze text for literary elements and theme through book club sheets and discussion</a:t>
            </a: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</a:rPr>
              <a:t>Generate knowledge about and analyze white privilege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s://lh3.googleusercontent.com/SeX7iOtfIpKE3FPXYmWah4LsOThRgW9GE0CStfePu5S9WStaJ69C8RB75MWWkvVF8Y8dC-dLwPf8MEZcsxH13FVzleyDWtB9LVdy-FcAKGPP_mxRz6uf7HOt3w_GcRIKdkPtFgZcj1a9hhVsmEMHLksILzjg1vubAlc0WJes0UZaXdSA4YtlmPAZ2EBk4UJOaa4ZwwblaYFKWQeSAIavmx1nYUUr3cDGImhIwgsTvm-0yDLMPfW00V5ree2VjaPs1M80QLAbLlC0VYGE4p7PrROTJqGmAYxvXY1t9QQx_LzFGqu3XEE6vxzBGuc0ldkI0szluvQXwnbCKOiJXWtTZDxORAAGXwyJMJzt9u8hfn3Vk3x6Cy6aVR_SXKwDjdkiVXePxlFTlUfAaiLKcWdPljhKC-WWSTGlzNNV6_lpn5k-W9gDgQYCcR0smeRjMbN5weyMpT4UaC8fXPzk4259neTv1hPCwD-u-VgL5YoXRkglTk___dZ0IEub46eB9yZVWPR20x_zI7rndWPC7YjiJRUeGnr1mYLTCW-96LNwVdZY-rUNNMJEbWV7ANwyc4GHglmrsRzsGplP9i6IRpJv0DXaKD8m2pYTq22Z7-TwXIC63t9F=w573-h764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357" y="1994454"/>
            <a:ext cx="3647660" cy="486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263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-941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Book Clubs: Chapter 6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Tuesday, October 25,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The teachers will read inside.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You can fill in your sheet as we read or not.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At the end of “Quinn,” we will have 10-15 minutes to work on book club sheets.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Discuss, but don’t copy.</a:t>
            </a:r>
            <a:endParaRPr lang="en-US" sz="24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Find different examples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Use page numbers and specific passages.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Include significance!</a:t>
            </a:r>
            <a:endParaRPr lang="en-US" sz="20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2" name="Picture 4" descr="https://lh3.googleusercontent.com/Zfuh15kVW8rPTqMVi8no_3b0EokdP54csyGWNILWn-r3cNiWQH2z-uOq5WCPfMlvdK5APdRUY2Xftkwzrr1uC8WWBX2YBrRPpVeRDsZdUkEClQLj8MSx64ACRyG6eSi_fvfbvskKAjhgHBhdQ0VoKcplkS3HP5eU-oEja4Gecqdj6JpsrJ6gutwXWMQV80gDAS4khdIlbgLv2K9kU1Nw8ETM00VqwgxhdknRVxpcnWEnlo9zzq4W4G5aEe82s8nhldpijqwwb3c-n5L-UKHEeDNx54JVh86qGCJq8zzhlFi0TCoee6xnvm-wg510KgTxkXkQI1bzSiuaODnj8urqfV_inFefND9tpZiYRIdaVy2Oe_QgDQwwJ9535-5pABCN_5LdbcBy9FmE-XbVyXglxuEUBzGrX1LlhG9jpoA9ocRbWNkjptowbWnYDxdO-wS620YcmvxX8q-OTMyfentYitTaKw7MbJOdcHahmWOlMmRMff3yi4jDkzjHVFx7QpXHjUO5wN97HRRfm8HiciNsQDDgAzSPjVhLSwJar6VrXxQAAaJC03j_SbZQ9Fp3bRk8Zg-m87b2ZHUycFXBwvk2AFEg7nXeABysFQRM5nqdcfzaX8Nm=w573-h764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338"/>
            <a:ext cx="4797323" cy="639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707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-1" y="-941"/>
            <a:ext cx="389614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Dialogue: Intro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Tuesday, October 25,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Purpose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Distinctions between Dialogue, Debate, and Discussion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Preparation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Mark what stands out to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you.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Critical Race Lens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Reading the word and the world</a:t>
            </a:r>
            <a:endParaRPr lang="en-US" sz="2400" b="1" dirty="0" smtClean="0">
              <a:solidFill>
                <a:srgbClr val="0070C0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Outside Circle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Facilitation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Take field notes on the tactics Mrs. Cooper uses and participants’ responses to those tactics. 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Questions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Write down responses you want to share so you don’t forget them.</a:t>
            </a: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 descr="Image result for freire reading the word and the 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39" y="160338"/>
            <a:ext cx="5247861" cy="246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reire reading the word and the wor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39" y="2875236"/>
            <a:ext cx="5481429" cy="373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1995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-8878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Dialogue Round 1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Tuesday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October 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25,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sz="2000" b="0" i="0" u="none" strike="noStrike" cap="none" baseline="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 algn="l">
              <a:spcBef>
                <a:spcPts val="36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What stands out to you in the text for any reason?</a:t>
            </a:r>
            <a:endParaRPr lang="en-US" sz="2400" b="1" i="1" dirty="0">
              <a:solidFill>
                <a:srgbClr val="7030A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457200" indent="-457200" algn="l">
              <a:spcBef>
                <a:spcPts val="36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How have you seen or experienced white privilege</a:t>
            </a: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?</a:t>
            </a:r>
            <a:endParaRPr lang="en-US" sz="2000" b="1" i="1" dirty="0" smtClean="0">
              <a:solidFill>
                <a:srgbClr val="7030A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457200" indent="-457200" algn="l">
              <a:spcBef>
                <a:spcPts val="36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What will you do with this new knowledge? How can you read the word and the world differently</a:t>
            </a: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? </a:t>
            </a: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In other words, how can you apply a critical race lens to various written and unwritten texts?</a:t>
            </a:r>
            <a:endParaRPr lang="en-US" sz="2400" b="1" i="1" dirty="0" smtClean="0">
              <a:solidFill>
                <a:srgbClr val="7030A0"/>
              </a:solidFill>
              <a:latin typeface="Helvetica"/>
              <a:ea typeface="Calibri"/>
              <a:cs typeface="Helvetica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5575" y="403123"/>
            <a:ext cx="466223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I agree with her/him because….</a:t>
            </a:r>
          </a:p>
          <a:p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One question I have is…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I don’t understand why/how…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This example may help…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We are assuming that…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What I hear you saying is…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To answer this question, we need to know…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The main issue seems to be…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Something that people haven’t brought up yet is…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09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-1" y="-941"/>
            <a:ext cx="389614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Dialogue: </a:t>
            </a: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Switch!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Tuesday, October 25,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Purpose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Distinctions between Dialogue, Debate, and Discussion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Preparation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Mark what stands out to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you.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Critical Race Lens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Reading the word and the world</a:t>
            </a:r>
            <a:endParaRPr lang="en-US" sz="2400" b="1" dirty="0" smtClean="0">
              <a:solidFill>
                <a:srgbClr val="0070C0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Outside Circle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Facilitation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Take field notes on the tactics Mrs. Cooper uses and participants’ responses to those tactics. 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Questions</a:t>
            </a: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Write down responses you want to share so you don’t forget them.</a:t>
            </a: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 descr="Image result for freire reading the word and the 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39" y="160338"/>
            <a:ext cx="5247861" cy="246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reire reading the word and the wor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39" y="2875236"/>
            <a:ext cx="5481429" cy="373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618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-8878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Dialogue Round 2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Tuesday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October 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25,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sz="2000" b="0" i="0" u="none" strike="noStrike" cap="none" baseline="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 algn="l">
              <a:spcBef>
                <a:spcPts val="36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What stands out to you in the text for any reason?</a:t>
            </a:r>
            <a:endParaRPr lang="en-US" sz="2400" b="1" i="1" dirty="0">
              <a:solidFill>
                <a:srgbClr val="7030A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457200" indent="-457200" algn="l">
              <a:spcBef>
                <a:spcPts val="36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How have you seen or experienced white privilege</a:t>
            </a: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?</a:t>
            </a:r>
            <a:endParaRPr lang="en-US" sz="2000" b="1" i="1" dirty="0" smtClean="0">
              <a:solidFill>
                <a:srgbClr val="7030A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457200" indent="-457200" algn="l">
              <a:spcBef>
                <a:spcPts val="360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What will you do with this new knowledge? How can you read the word and the world differently</a:t>
            </a: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? </a:t>
            </a:r>
            <a:r>
              <a:rPr lang="en-US" sz="2400" b="1" i="1" dirty="0" smtClean="0">
                <a:solidFill>
                  <a:srgbClr val="7030A0"/>
                </a:solidFill>
                <a:latin typeface="Helvetica"/>
                <a:ea typeface="Calibri"/>
                <a:cs typeface="Helvetica"/>
                <a:sym typeface="Calibri"/>
              </a:rPr>
              <a:t>In other words, how can you apply a critical race lens to various written and unwritten texts?</a:t>
            </a:r>
            <a:endParaRPr lang="en-US" sz="2400" b="1" i="1" dirty="0" smtClean="0">
              <a:solidFill>
                <a:srgbClr val="7030A0"/>
              </a:solidFill>
              <a:latin typeface="Helvetica"/>
              <a:ea typeface="Calibri"/>
              <a:cs typeface="Helvetica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5575" y="403123"/>
            <a:ext cx="466223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I agree with her/him because….</a:t>
            </a:r>
          </a:p>
          <a:p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One question I have is…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I don’t understand why/how…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This example may help…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We are assuming that…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What I hear you saying is…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To answer this question, we need to know…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The main issue seems to be…</a:t>
            </a:r>
          </a:p>
          <a:p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Something that people haven’t brought up yet is…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318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-1" y="-941"/>
            <a:ext cx="389614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Reflection</a:t>
            </a:r>
            <a:endParaRPr lang="en-US" sz="3200" cap="none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Tuesday, October 25,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2016</a:t>
            </a: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sz="2000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Objectives:</a:t>
            </a:r>
            <a:endParaRPr lang="en-US" sz="2000" b="1" u="sng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Analyze text for literary elements and theme through book club sheets and discussion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Generate knowledge about and analyze white privilege </a:t>
            </a:r>
          </a:p>
          <a:p>
            <a:pPr marL="0" marR="0" lvl="0" indent="0" algn="l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sz="2000" b="0" i="0" u="none" strike="noStrike" cap="none" baseline="0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Reflection</a:t>
            </a:r>
            <a:endParaRPr lang="en-US" sz="2000" b="1" i="0" u="sng" strike="noStrike" cap="none" baseline="0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What did we learn?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How will you apply what you learned today in the future?</a:t>
            </a:r>
            <a:endParaRPr lang="en-US" sz="2000" b="1" dirty="0" smtClean="0">
              <a:solidFill>
                <a:srgbClr val="7030A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122" name="Picture 2" descr="Image result for freire reading the word and the 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733" y="63531"/>
            <a:ext cx="4547798" cy="454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freire reading the word and the wor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591" y="4178708"/>
            <a:ext cx="2635711" cy="263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0733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698</Words>
  <Application>Microsoft Office PowerPoint</Application>
  <PresentationFormat>On-screen Show 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Biddick</dc:creator>
  <cp:lastModifiedBy>Destiny A. Cooper</cp:lastModifiedBy>
  <cp:revision>73</cp:revision>
  <dcterms:created xsi:type="dcterms:W3CDTF">2016-09-25T21:47:07Z</dcterms:created>
  <dcterms:modified xsi:type="dcterms:W3CDTF">2016-10-25T11:54:12Z</dcterms:modified>
</cp:coreProperties>
</file>