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2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3A00-02C2-5F41-8E60-DC0B1522CFE8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47DD-B698-1F4D-A1F5-76BB9F38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9969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494551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8157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96231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CEC7-479C-B043-B10E-C428E52B9FB1}" type="datetimeFigureOut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71416" y="1"/>
            <a:ext cx="4672585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 smtClean="0">
                <a:solidFill>
                  <a:srgbClr val="FF6600"/>
                </a:solidFill>
                <a:latin typeface="Helvetica"/>
                <a:ea typeface="Calibri"/>
                <a:cs typeface="Helvetica"/>
                <a:sym typeface="Calibri"/>
              </a:rPr>
              <a:t>Opening Inquiry</a:t>
            </a:r>
            <a:endParaRPr lang="en-US" sz="3600" cap="none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28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Wednes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day, November 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9</a:t>
            </a:r>
            <a:r>
              <a:rPr lang="en-US" sz="2000" b="0" i="0" u="none" strike="noStrike" cap="none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</a:t>
            </a:r>
            <a:r>
              <a:rPr lang="en-US" sz="2000" b="0" i="0" u="none" strike="noStrike" cap="none" baseline="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2016</a:t>
            </a:r>
            <a:endParaRPr lang="en-US" sz="28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u="sng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800" i="1" u="sng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Instructions </a:t>
            </a:r>
            <a:r>
              <a:rPr lang="en-US" sz="2000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(</a:t>
            </a:r>
            <a:r>
              <a:rPr lang="en-US" sz="2000" i="1" u="sng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5</a:t>
            </a:r>
            <a:r>
              <a:rPr lang="en-US" sz="2000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 </a:t>
            </a:r>
            <a:r>
              <a:rPr lang="en-US" sz="2000" i="1" u="sng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min.)</a:t>
            </a:r>
            <a:r>
              <a:rPr lang="en-US" sz="2000" i="1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: </a:t>
            </a: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i="1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i="1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Put a heading on a paper in your  </a:t>
            </a:r>
            <a:r>
              <a:rPr lang="en-US" sz="2800" b="1" i="1" dirty="0" smtClean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Classwork </a:t>
            </a:r>
            <a:r>
              <a:rPr lang="en-US" sz="2800" b="1" i="1" dirty="0" smtClean="0">
                <a:solidFill>
                  <a:srgbClr val="FF0000"/>
                </a:solidFill>
                <a:latin typeface="Helvetica"/>
                <a:ea typeface="Calibri"/>
                <a:cs typeface="Helvetica"/>
                <a:sym typeface="Calibri"/>
              </a:rPr>
              <a:t>Section 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with the title: 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“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Election</a:t>
            </a:r>
            <a:r>
              <a:rPr lang="en-US" sz="2000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”</a:t>
            </a:r>
            <a:endParaRPr lang="en-US" sz="2000" i="1" dirty="0" smtClean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b="1" i="1" dirty="0">
              <a:solidFill>
                <a:srgbClr val="0000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Free write about your thoughts on the election results. </a:t>
            </a:r>
            <a:endParaRPr lang="en-US" sz="24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40748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 b="1" dirty="0" smtClean="0">
                <a:latin typeface="Helvetica"/>
                <a:cs typeface="Helvetica"/>
              </a:rPr>
              <a:t>English Amped</a:t>
            </a:r>
            <a:endParaRPr lang="en-US" sz="4200" b="1" dirty="0">
              <a:latin typeface="Helvetica"/>
              <a:cs typeface="Helvetica"/>
            </a:endParaRPr>
          </a:p>
        </p:txBody>
      </p:sp>
      <p:pic>
        <p:nvPicPr>
          <p:cNvPr id="1026" name="Picture 2" descr="https://lh3.googleusercontent.com/4qSCdeIx8TyimhIDTRGtkFWeXd95uP7GcXcJ9G2Ok3-SXx5CkTThQbAi-T6YI4qnTSz8lYYeZ8l9OTuGRI-BApZi6JxVMEfDmC-lPPfrZQF51PhvqxTtLZE7aYBkUHUVXDdIjlvmcWX1cq74O70RT3JFiX61vUKFkIq7ZCaPdQ4khnLDAQ_C65LjjvXyY-a97K8IawLGJ1sMLXipdLtYAqXu0OYiHZFPoWy2OOZfNfyvGj-Ryaq9pggfUEvYmohpj77b6d7QymV0WHvdq-IUb-bly3RJDc6ExuLXWwSYTEk7CI5qdYAtQZJEolmwr_Y3iBTfzkw0giAUHOh9Kg8Jhh_FzR0izL4zYRiMyZH7YGAZa7eT5F0lx0vcgEUG1MiVvpIhr9hc7pUaLuGkHqrO5ilRAJEQxbgBItk2BIOulP_iROThfIfTwshm4OyLMUsi2grFo5ptZdt_ciJptsicrRZRqloYPSItHZHFKZ8Aqf5CbPBPH-RexZma6lHyYbI5YyeQVFpW9mW6ORqpKiU0g1sXxJHvo2QFZaVFYlbTGrGw_i-Pf3n8oHb-hEIh-PbIHLKWhwJIfCiB7OIt32P916fI6xrYs0QxuyMKR20h85A-2ylC=w573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88" t="17492"/>
          <a:stretch/>
        </p:blipFill>
        <p:spPr bwMode="auto">
          <a:xfrm>
            <a:off x="1" y="738664"/>
            <a:ext cx="4471416" cy="61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43562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34914"/>
            <a:ext cx="384048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Wednesday, November 9, 2016</a:t>
            </a: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8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 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Objectives </a:t>
            </a:r>
            <a:r>
              <a:rPr lang="en-US" sz="24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&amp;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Meeting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Election Discussion (10)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Evidence 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Charts (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30)</a:t>
            </a: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ORWS (40)</a:t>
            </a: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Portfolio Conferences</a:t>
            </a: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Teacher Writing Conferences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Individualized Writing</a:t>
            </a: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Reflection (5min)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Vision and Hearing Screening today and tomorrow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School-Wide 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Survey Thu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. 11/10</a:t>
            </a:r>
            <a:endParaRPr lang="en-US" sz="20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0480" y="448161"/>
            <a:ext cx="51577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Objectives:</a:t>
            </a:r>
            <a:endParaRPr lang="en-US" sz="2000" b="1" i="1" u="sng" dirty="0">
              <a:latin typeface="Helvetica"/>
              <a:ea typeface="Calibri"/>
              <a:cs typeface="Helvetica"/>
              <a:sym typeface="Calibri"/>
            </a:endParaRP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Analyze text for literary elements &amp; theme in an essay with proper citations.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</a:rPr>
              <a:t>Generate, </a:t>
            </a:r>
            <a:r>
              <a:rPr lang="en-US" sz="2000" b="1" dirty="0" smtClean="0">
                <a:solidFill>
                  <a:srgbClr val="0070C0"/>
                </a:solidFill>
              </a:rPr>
              <a:t>conference, </a:t>
            </a:r>
            <a:r>
              <a:rPr lang="en-US" sz="2000" b="1" dirty="0" smtClean="0">
                <a:solidFill>
                  <a:srgbClr val="0070C0"/>
                </a:solidFill>
              </a:rPr>
              <a:t>and </a:t>
            </a:r>
            <a:r>
              <a:rPr lang="en-US" sz="2000" b="1" dirty="0" smtClean="0">
                <a:solidFill>
                  <a:srgbClr val="0070C0"/>
                </a:solidFill>
              </a:rPr>
              <a:t>apply feedback in revisions in ORWS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40479" y="2483153"/>
            <a:ext cx="515777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This Week in English Amped:</a:t>
            </a: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Wednesday: See Agenda</a:t>
            </a:r>
            <a:endParaRPr lang="en-US" sz="2000" b="1" dirty="0" smtClean="0"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Thursday: </a:t>
            </a:r>
            <a:r>
              <a:rPr lang="en-US" sz="2000" b="1" dirty="0" smtClean="0">
                <a:ea typeface="Calibri"/>
                <a:cs typeface="Calibri"/>
                <a:sym typeface="Calibri"/>
              </a:rPr>
              <a:t>“Five Faces</a:t>
            </a:r>
            <a:r>
              <a:rPr lang="en-US" sz="2000" b="1" dirty="0">
                <a:ea typeface="Calibri"/>
                <a:cs typeface="Calibri"/>
                <a:sym typeface="Calibri"/>
              </a:rPr>
              <a:t>” </a:t>
            </a:r>
            <a:r>
              <a:rPr lang="en-US" sz="2000" b="1" dirty="0" smtClean="0">
                <a:ea typeface="Calibri"/>
                <a:cs typeface="Calibri"/>
                <a:sym typeface="Calibri"/>
              </a:rPr>
              <a:t>(?) and </a:t>
            </a:r>
            <a:r>
              <a:rPr lang="en-US" sz="2000" b="1" dirty="0" smtClean="0">
                <a:ea typeface="Calibri"/>
                <a:cs typeface="Calibri"/>
                <a:sym typeface="Calibri"/>
              </a:rPr>
              <a:t>AAB Works Cited entries and Essays; ORWS-revisions</a:t>
            </a:r>
            <a:endParaRPr lang="en-US" sz="2000" b="1" dirty="0" smtClean="0">
              <a:solidFill>
                <a:srgbClr val="FF6600"/>
              </a:solidFill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Friday</a:t>
            </a:r>
            <a:r>
              <a:rPr lang="en-US" sz="2000" b="1" dirty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: </a:t>
            </a:r>
            <a:r>
              <a:rPr lang="en-US" sz="2000" b="1" dirty="0" smtClean="0">
                <a:ea typeface="Calibri"/>
                <a:cs typeface="Calibri"/>
                <a:sym typeface="Calibri"/>
              </a:rPr>
              <a:t>Restorative Justice Circle; Class structure surveys; FAF</a:t>
            </a:r>
            <a:endParaRPr lang="en-US" sz="2000" b="1" dirty="0"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2263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969416" y="-1895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Evidence Charts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Wednesday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November 9, 2016</a:t>
            </a: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24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lvl="0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i="1" dirty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Use the novel </a:t>
            </a:r>
            <a:r>
              <a:rPr lang="en-US" sz="2400" b="1" i="1" dirty="0" smtClean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and your book club sheets to </a:t>
            </a:r>
            <a:r>
              <a:rPr lang="en-US" sz="2400" b="1" i="1" dirty="0">
                <a:solidFill>
                  <a:srgbClr val="000000"/>
                </a:solidFill>
                <a:latin typeface="Helvetica"/>
                <a:ea typeface="Calibri"/>
                <a:cs typeface="Helvetica"/>
                <a:sym typeface="Calibri"/>
              </a:rPr>
              <a:t>find page numbers for specific references to evidence that supports the claims in your essay. </a:t>
            </a:r>
            <a:endParaRPr lang="en-US" sz="9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800" b="1" dirty="0">
              <a:solidFill>
                <a:srgbClr val="FFFF00"/>
              </a:solidFill>
              <a:ea typeface="Calibri"/>
              <a:cs typeface="Calibri"/>
              <a:sym typeface="Calibri"/>
            </a:endParaRPr>
          </a:p>
          <a:p>
            <a:pPr lvl="0"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Use ellipses &amp; citations to quote lengthy text excerpts: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“First three words…last three words” (11).</a:t>
            </a:r>
          </a:p>
          <a:p>
            <a:pPr marL="342900" lvl="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“1</a:t>
            </a:r>
            <a:r>
              <a:rPr lang="en-US" sz="2400" b="1" baseline="30000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st</a:t>
            </a:r>
            <a:r>
              <a:rPr lang="en-US" sz="2400" b="1" dirty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3 words…last 3 words” (22-23).</a:t>
            </a:r>
            <a:endParaRPr lang="en-US" sz="2400" b="1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098" name="Picture 2" descr="https://lh3.googleusercontent.com/ocnA3qZzT4sSiBS6MkH3PJMD6Hgr2WincXiVC3C3BeXqag1--EBRe4oavLhYy_W8qP9Y1DlnfmgiwWw9VKXuDpuBPNNp62fknXS_JJ6HZ4_xvABNKLyMCASbjRy9LSzLTV3moQp3p0KaGlfL57iZEr5AOHKgWGJ09CPUf0vU-mJ6Gg6A8HcPFxoqw2Kws0X0I_DoZV5Xdyy3QZTi-BV2hXbL3m1VhBHaEUqj3GlAZqfxjFQE7QZOgofFeC-dnaGTFrvvuUFHhMwFY-FspaY2HnHm-N69rBXDQKcDpC1iB2bKEr_VnfQqMoE5bBPvckNMP45_HCVfW6zCSu2YV932yQfn8NT_0crr8rtUm6A-AGkQzodPkacxVmndMkotYjkmMkh_HMdFRxrbYS6ackfwgHFGeGW9vN3dzNRgAno982o6OCVigCYe4e4qmzfl58Ta3W_kWscd8nrJx-go8-90AElyOjiiSGn9tLn8VBcohCktxsdeXrEBu8HFlw0fDaY9aHy2oKSG7KUUrqIxADVOwr793rMRQNFzy920xT-QliSPjAKIKVDvJJ-hRfQtLUONQSXlfYKUyZUpZOPpZ_bpEcjQncxi48dKTCaOg_zYT8QGc3Jn=w573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4" b="1316"/>
          <a:stretch/>
        </p:blipFill>
        <p:spPr bwMode="auto">
          <a:xfrm>
            <a:off x="0" y="-1896"/>
            <a:ext cx="4969416" cy="684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707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7937"/>
            <a:ext cx="4174584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ORWS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ednesday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November 9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2016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Conference with Mrs. Cooper on Portfolios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Conference with Mr. </a:t>
            </a:r>
            <a:r>
              <a:rPr lang="en-US" sz="2400" dirty="0" err="1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Biddick</a:t>
            </a: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 on one piece of writing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4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While waiting on your conferences, choose to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Free write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Write or revise a RATE paragraph, essay, or genre of choice.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RATE or Essay: “Five Faces”</a:t>
            </a:r>
          </a:p>
          <a:p>
            <a:pPr marL="800100" lvl="1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Must produce something to turn in.</a:t>
            </a: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3074" name="Picture 2" descr="https://lh3.googleusercontent.com/c8Z7fM4Y2JLtxewKm4Jhs6ZlS5zoV_YhH2aBWFdCQfYK59eyynMqNqsCZkXA8_fbhjdCAsUtxaabhoif7py4d4NVkQGiyELTZwG5w0Qw0BfJbnPlmlrBuXGZlQ0TLnpDpeziHrB5jyal-cSKt6gQ0IcDvmwyqoaLeMFry5tyOOv1OqO6k2H2jOUi7P0Km201w_6LYIxRVvB383yo8Z69H1nOaZ1IIHp9b8DZK00oT8JCqh_DMM9-rBA5i7TPLQ0mlxcISa5gWWJmu0GwbwIk-4HEWPHNvQRD4WBV0kqqUuGsXLYkz86CiGxisSxhhDQGABeFDNlLEOV5m6hCGuXn2TjyH8MM_F1hXb3xCxtqjaZGGw5wKJ1zlC1v0fIirAdOTj_58rfRn7BmCXraEHn9P3pI2UvtZdOOYB0shazATS3yaGbMQ3WKtvM4X75FpBQpGGuMCyP_VKq0E_DcqTsB89jO4Xl68FiHSmzb-ewzCmaOtggPwTtf0vSCZ2JdTP89efSORSysX85kD1_cMRO2VpRFgx1ZfPqmmgTlz4IBnDlS_GxXyHV6gU9d0F07czG8e5rC8U12V1lsnmLbyHuN45CaveecsVeQXQQL3cabWexYBB_4=w573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00" b="464"/>
          <a:stretch/>
        </p:blipFill>
        <p:spPr bwMode="auto">
          <a:xfrm>
            <a:off x="4174584" y="7937"/>
            <a:ext cx="4969416" cy="686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19191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650657" y="7937"/>
            <a:ext cx="4493343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Reflection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W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ednesday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November 9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2016</a:t>
            </a: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2000" dirty="0" smtClean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2000" b="1" dirty="0" smtClean="0">
              <a:solidFill>
                <a:srgbClr val="FFFF00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b="1" dirty="0" smtClean="0">
                <a:solidFill>
                  <a:srgbClr val="FFFF00"/>
                </a:solidFill>
                <a:latin typeface="Helvetica"/>
                <a:ea typeface="Calibri"/>
                <a:cs typeface="Helvetica"/>
                <a:sym typeface="Calibri"/>
              </a:rPr>
              <a:t>What did we learn?</a:t>
            </a: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20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endParaRPr lang="en-US" sz="20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50657" y="2729051"/>
            <a:ext cx="4440904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Objectives:</a:t>
            </a:r>
            <a:endParaRPr lang="en-US" sz="2000" b="1" i="1" u="sng" dirty="0">
              <a:latin typeface="Helvetica"/>
              <a:ea typeface="Calibri"/>
              <a:cs typeface="Helvetica"/>
              <a:sym typeface="Calibri"/>
            </a:endParaRP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Analyze text for literary elements &amp; theme in an essay with proper citations.</a:t>
            </a:r>
          </a:p>
          <a:p>
            <a:pPr marL="342900" lvl="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70C0"/>
                </a:solidFill>
              </a:rPr>
              <a:t>Generate, conference, and apply feedback in revisions in ORWS</a:t>
            </a:r>
          </a:p>
        </p:txBody>
      </p:sp>
      <p:pic>
        <p:nvPicPr>
          <p:cNvPr id="2050" name="Picture 2" descr="https://lh3.googleusercontent.com/3JkKWEFcqD-v-JcV1SJaQQ-IMC1sYeH5ttMfTfudHUdAbJY3LE6traJ0AeVt2iZfSEeAk5KdUkOZBeeGpgRXsR77FGydicbAXTO-QEeuLluslmuNhSeDvtR4nsxaAnXtqGvF-za1ZPKoQTBsn3V_oI4qWUdOLf2ZD2RLzeesnwdiT9BN9W92acXR1tnq6Lbq3x3W1HAgsFLyRiFYdI2lTcVcMqvg0tKKaNHisVKlp8Xz_8yfFsAeTbIQ0ks70HdHGZLrTyi6ki75ESVnCph-8PSgT-A34EdJjkyAD4N-kLcbDWNE64Ro6aBYAgfydGTuYNA4UANGJ0GQ3zoLi_bLFJX7VmlpMDSeDJKgQlXSOsoeIku0XuRM20vByfnAaYHVvk-l2swbpZcby0oemXMiRCxINHBWw683VRyEjVdXZPx9oOKgFwCpwhJZon-7W2OE-IZvKa_ihK4Da57f0PJIllgnE5AvWM0-g7QS1FUXtcy_vqWY_vOyjkgbBTjD07qQPEkcAI_GxSnXmsSeiSYYocY0we4ARhs9ry65AzF8qivSRf7nxmJprd4yEFUQbj79I3Y0WyOaEFo9xWYeDjC0--rTpG_iSBDtYhketw6ImxfaVfOP=w573-h764-n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2" r="6185" b="958"/>
          <a:stretch/>
        </p:blipFill>
        <p:spPr bwMode="auto">
          <a:xfrm>
            <a:off x="0" y="1"/>
            <a:ext cx="46506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1995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343</Words>
  <Application>Microsoft Office PowerPoint</Application>
  <PresentationFormat>On-screen Show (4:3)</PresentationFormat>
  <Paragraphs>64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Courier New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Biddick</dc:creator>
  <cp:lastModifiedBy>Destiny A. Cooper</cp:lastModifiedBy>
  <cp:revision>120</cp:revision>
  <dcterms:created xsi:type="dcterms:W3CDTF">2016-09-25T21:47:07Z</dcterms:created>
  <dcterms:modified xsi:type="dcterms:W3CDTF">2016-11-09T12:59:46Z</dcterms:modified>
</cp:coreProperties>
</file>