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64" r:id="rId3"/>
    <p:sldId id="275" r:id="rId4"/>
    <p:sldId id="265" r:id="rId5"/>
    <p:sldId id="266" r:id="rId6"/>
    <p:sldId id="271" r:id="rId7"/>
    <p:sldId id="272" r:id="rId8"/>
    <p:sldId id="267" r:id="rId9"/>
    <p:sldId id="269" r:id="rId10"/>
    <p:sldId id="276" r:id="rId11"/>
    <p:sldId id="273"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81D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napToObjects="1">
      <p:cViewPr varScale="1">
        <p:scale>
          <a:sx n="50" d="100"/>
          <a:sy n="50" d="100"/>
        </p:scale>
        <p:origin x="53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2DB8E-3EFE-494B-BE22-06D93F88700F}" type="datetimeFigureOut">
              <a:rPr lang="en-US" smtClean="0"/>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06271-E6C7-1B4F-BE82-9124BC29B55D}" type="slidenum">
              <a:rPr lang="en-US" smtClean="0"/>
              <a:t>‹#›</a:t>
            </a:fld>
            <a:endParaRPr lang="en-US"/>
          </a:p>
        </p:txBody>
      </p:sp>
    </p:spTree>
    <p:extLst>
      <p:ext uri="{BB962C8B-B14F-4D97-AF65-F5344CB8AC3E}">
        <p14:creationId xmlns:p14="http://schemas.microsoft.com/office/powerpoint/2010/main" val="2890065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4684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09DB07-4F8A-694A-A45B-CBC4DDD73D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133424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9DB07-4F8A-694A-A45B-CBC4DDD73D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152284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9DB07-4F8A-694A-A45B-CBC4DDD73D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397854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9DB07-4F8A-694A-A45B-CBC4DDD73D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340019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9DB07-4F8A-694A-A45B-CBC4DDD73D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391646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09DB07-4F8A-694A-A45B-CBC4DDD73D5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169783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09DB07-4F8A-694A-A45B-CBC4DDD73D5B}"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224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9DB07-4F8A-694A-A45B-CBC4DDD73D5B}"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205582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9DB07-4F8A-694A-A45B-CBC4DDD73D5B}"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77964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9DB07-4F8A-694A-A45B-CBC4DDD73D5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15440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9DB07-4F8A-694A-A45B-CBC4DDD73D5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83425-3E84-484F-A67D-C0A4D54426FB}" type="slidenum">
              <a:rPr lang="en-US" smtClean="0"/>
              <a:t>‹#›</a:t>
            </a:fld>
            <a:endParaRPr lang="en-US"/>
          </a:p>
        </p:txBody>
      </p:sp>
    </p:spTree>
    <p:extLst>
      <p:ext uri="{BB962C8B-B14F-4D97-AF65-F5344CB8AC3E}">
        <p14:creationId xmlns:p14="http://schemas.microsoft.com/office/powerpoint/2010/main" val="39304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9DB07-4F8A-694A-A45B-CBC4DDD73D5B}" type="datetimeFigureOut">
              <a:rPr lang="en-US" smtClean="0"/>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83425-3E84-484F-A67D-C0A4D54426FB}" type="slidenum">
              <a:rPr lang="en-US" smtClean="0"/>
              <a:t>‹#›</a:t>
            </a:fld>
            <a:endParaRPr lang="en-US"/>
          </a:p>
        </p:txBody>
      </p:sp>
    </p:spTree>
    <p:extLst>
      <p:ext uri="{BB962C8B-B14F-4D97-AF65-F5344CB8AC3E}">
        <p14:creationId xmlns:p14="http://schemas.microsoft.com/office/powerpoint/2010/main" val="226185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inyurl.com/SurveyMcK201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nglishamped.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ctrTitle"/>
          </p:nvPr>
        </p:nvSpPr>
        <p:spPr>
          <a:xfrm>
            <a:off x="1" y="0"/>
            <a:ext cx="4320514" cy="6858000"/>
          </a:xfrm>
          <a:prstGeom prst="rect">
            <a:avLst/>
          </a:prstGeom>
          <a:solidFill>
            <a:schemeClr val="tx2">
              <a:lumMod val="60000"/>
              <a:lumOff val="40000"/>
            </a:schemeClr>
          </a:solidFill>
          <a:ln>
            <a:noFill/>
          </a:ln>
        </p:spPr>
        <p:txBody>
          <a:bodyPr lIns="91425" tIns="45700" rIns="91425" bIns="45700" anchor="t" anchorCtr="0">
            <a:noAutofit/>
          </a:bodyPr>
          <a:lstStyle/>
          <a:p>
            <a:pPr lvl="0">
              <a:buClr>
                <a:srgbClr val="000000"/>
              </a:buClr>
              <a:buSzPct val="25000"/>
            </a:pPr>
            <a:r>
              <a:rPr lang="en-US" sz="3200" b="1" dirty="0">
                <a:solidFill>
                  <a:schemeClr val="dk1"/>
                </a:solidFill>
                <a:latin typeface="Calibri"/>
                <a:ea typeface="Calibri"/>
                <a:cs typeface="Calibri"/>
                <a:sym typeface="Calibri"/>
              </a:rPr>
              <a:t>English Amped IV</a:t>
            </a:r>
            <a:br>
              <a:rPr lang="en-US" sz="3600" b="1" u="none" strike="noStrike" cap="none" baseline="0" dirty="0">
                <a:solidFill>
                  <a:schemeClr val="dk1"/>
                </a:solidFill>
                <a:latin typeface="Calibri"/>
                <a:ea typeface="Calibri"/>
                <a:cs typeface="Calibri"/>
                <a:sym typeface="Calibri"/>
              </a:rPr>
            </a:br>
            <a:br>
              <a:rPr lang="en-US" sz="3600" b="1" u="none" strike="noStrike" cap="none" baseline="0" dirty="0">
                <a:solidFill>
                  <a:schemeClr val="dk1"/>
                </a:solidFill>
                <a:latin typeface="Calibri"/>
                <a:ea typeface="Calibri"/>
                <a:cs typeface="Calibri"/>
                <a:sym typeface="Calibri"/>
              </a:rPr>
            </a:br>
            <a:endParaRPr lang="en-US" sz="2000" b="1" u="none" strike="noStrike" cap="none" baseline="0" dirty="0">
              <a:solidFill>
                <a:schemeClr val="dk1"/>
              </a:solidFill>
              <a:latin typeface="Calibri"/>
              <a:ea typeface="Calibri"/>
              <a:cs typeface="Calibri"/>
              <a:sym typeface="Calibri"/>
            </a:endParaRPr>
          </a:p>
        </p:txBody>
      </p:sp>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Shape 86"/>
          <p:cNvSpPr txBox="1">
            <a:spLocks noGrp="1"/>
          </p:cNvSpPr>
          <p:nvPr>
            <p:ph type="subTitle" idx="1"/>
          </p:nvPr>
        </p:nvSpPr>
        <p:spPr>
          <a:xfrm>
            <a:off x="4320514" y="1"/>
            <a:ext cx="4823486" cy="6858000"/>
          </a:xfrm>
          <a:prstGeom prst="rect">
            <a:avLst/>
          </a:prstGeom>
          <a:solidFill>
            <a:srgbClr val="A5A5A5">
              <a:alpha val="29803"/>
            </a:srgbClr>
          </a:solidFill>
          <a:ln>
            <a:noFill/>
          </a:ln>
        </p:spPr>
        <p:txBody>
          <a:bodyPr lIns="91425" tIns="45700" rIns="91425" bIns="45700" anchor="t" anchorCtr="0">
            <a:noAutofit/>
          </a:bodyPr>
          <a:lstStyle/>
          <a:p>
            <a:pPr marL="0" marR="0" lvl="0" indent="0" algn="ctr" rtl="0">
              <a:spcBef>
                <a:spcPts val="0"/>
              </a:spcBef>
              <a:buClr>
                <a:srgbClr val="000000"/>
              </a:buClr>
              <a:buSzPct val="25000"/>
              <a:buFont typeface="Arial"/>
              <a:buNone/>
            </a:pPr>
            <a:r>
              <a:rPr lang="en-US" sz="3200" b="0" i="0" u="none" strike="noStrike" cap="none" baseline="0" dirty="0">
                <a:solidFill>
                  <a:srgbClr val="FF6600"/>
                </a:solidFill>
                <a:latin typeface="Calibri"/>
                <a:ea typeface="Calibri"/>
                <a:cs typeface="Calibri"/>
                <a:sym typeface="Calibri"/>
              </a:rPr>
              <a:t>Today’s Agenda</a:t>
            </a:r>
          </a:p>
          <a:p>
            <a:pPr marL="0" marR="0" lvl="0" indent="0" algn="ctr" rtl="0">
              <a:spcBef>
                <a:spcPts val="280"/>
              </a:spcBef>
              <a:buClr>
                <a:srgbClr val="000000"/>
              </a:buClr>
              <a:buSzPct val="25000"/>
              <a:buFont typeface="Arial"/>
              <a:buNone/>
            </a:pPr>
            <a:r>
              <a:rPr lang="en-US" sz="2000" dirty="0">
                <a:solidFill>
                  <a:schemeClr val="tx1"/>
                </a:solidFill>
                <a:latin typeface="Calibri"/>
                <a:ea typeface="Calibri"/>
                <a:cs typeface="Calibri"/>
                <a:sym typeface="Calibri"/>
              </a:rPr>
              <a:t>Tuesday, September 6</a:t>
            </a:r>
            <a:r>
              <a:rPr lang="en-US" sz="2000" b="0" i="0" u="none" strike="noStrike" cap="none" dirty="0">
                <a:solidFill>
                  <a:schemeClr val="tx1"/>
                </a:solidFill>
                <a:latin typeface="Calibri"/>
                <a:ea typeface="Calibri"/>
                <a:cs typeface="Calibri"/>
                <a:sym typeface="Calibri"/>
              </a:rPr>
              <a:t>,</a:t>
            </a:r>
            <a:r>
              <a:rPr lang="en-US" sz="2000" b="0" i="0" u="none" strike="noStrike" cap="none" baseline="0" dirty="0">
                <a:solidFill>
                  <a:schemeClr val="tx1"/>
                </a:solidFill>
                <a:latin typeface="Calibri"/>
                <a:ea typeface="Calibri"/>
                <a:cs typeface="Calibri"/>
                <a:sym typeface="Calibri"/>
              </a:rPr>
              <a:t> 2016</a:t>
            </a:r>
            <a:endParaRPr lang="en-US" sz="2000" b="1" dirty="0">
              <a:solidFill>
                <a:schemeClr val="tx1"/>
              </a:solidFill>
              <a:latin typeface="Calibri"/>
              <a:ea typeface="Calibri"/>
              <a:cs typeface="Calibri"/>
              <a:sym typeface="Calibri"/>
            </a:endParaRPr>
          </a:p>
          <a:p>
            <a:pPr lvl="0" algn="l">
              <a:spcBef>
                <a:spcPts val="360"/>
              </a:spcBef>
              <a:buClr>
                <a:srgbClr val="000000"/>
              </a:buClr>
              <a:buSzPct val="100000"/>
            </a:pPr>
            <a:endParaRPr lang="en-US" sz="1600" dirty="0">
              <a:solidFill>
                <a:schemeClr val="tx1"/>
              </a:solidFill>
              <a:ea typeface="Calibri"/>
              <a:cs typeface="Calibri"/>
              <a:sym typeface="Calibri"/>
            </a:endParaRPr>
          </a:p>
          <a:p>
            <a:pPr marL="342900" lvl="0"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Welcome back! (15 min)</a:t>
            </a:r>
          </a:p>
          <a:p>
            <a:pPr marL="800100" lvl="1"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The best thing…one lesson…</a:t>
            </a:r>
          </a:p>
          <a:p>
            <a:pPr marL="800100" lvl="1"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Survey </a:t>
            </a:r>
            <a:r>
              <a:rPr lang="en-US" sz="2000" b="1" dirty="0">
                <a:solidFill>
                  <a:schemeClr val="tx1"/>
                </a:solidFill>
                <a:hlinkClick r:id="rId3"/>
              </a:rPr>
              <a:t>http://tinyurl.com/SurveyMcK2016</a:t>
            </a:r>
            <a:endParaRPr lang="en-US" sz="2000" dirty="0">
              <a:solidFill>
                <a:schemeClr val="tx1"/>
              </a:solidFill>
              <a:ea typeface="Calibri"/>
              <a:cs typeface="Calibri"/>
              <a:sym typeface="Calibri"/>
            </a:endParaRPr>
          </a:p>
          <a:p>
            <a:pPr marL="342900" lvl="0"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Evaluate Last Spring Student Survey Findings &amp; Present (30)</a:t>
            </a:r>
          </a:p>
          <a:p>
            <a:pPr marL="342900" lvl="0"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 Syllabus, Materials, Boundaries &amp; Restorative Process (30) </a:t>
            </a:r>
          </a:p>
          <a:p>
            <a:pPr marL="342900" lvl="0"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Class Agreements (15)</a:t>
            </a:r>
          </a:p>
          <a:p>
            <a:pPr marL="342900" lvl="0" indent="-342900" algn="l">
              <a:spcBef>
                <a:spcPts val="360"/>
              </a:spcBef>
              <a:buClr>
                <a:srgbClr val="000000"/>
              </a:buClr>
              <a:buSzPct val="100000"/>
              <a:buFont typeface="Courier New"/>
              <a:buChar char="o"/>
            </a:pPr>
            <a:r>
              <a:rPr lang="en-US" sz="2000" dirty="0">
                <a:solidFill>
                  <a:schemeClr val="tx1"/>
                </a:solidFill>
                <a:ea typeface="Calibri"/>
                <a:cs typeface="Calibri"/>
                <a:sym typeface="Calibri"/>
              </a:rPr>
              <a:t>Get Book Club Choices &amp; rank (HW)</a:t>
            </a:r>
          </a:p>
          <a:p>
            <a:pPr lvl="0" algn="l">
              <a:spcBef>
                <a:spcPts val="360"/>
              </a:spcBef>
              <a:buClr>
                <a:srgbClr val="000000"/>
              </a:buClr>
              <a:buSzPct val="100000"/>
            </a:pPr>
            <a:r>
              <a:rPr lang="en-US" sz="2400" u="sng" dirty="0">
                <a:solidFill>
                  <a:schemeClr val="tx1"/>
                </a:solidFill>
                <a:ea typeface="Calibri"/>
                <a:cs typeface="Calibri"/>
                <a:sym typeface="Calibri"/>
              </a:rPr>
              <a:t>To Do</a:t>
            </a:r>
            <a:r>
              <a:rPr lang="en-US" sz="2400" dirty="0">
                <a:solidFill>
                  <a:schemeClr val="tx1"/>
                </a:solidFill>
                <a:ea typeface="Calibri"/>
                <a:cs typeface="Calibri"/>
                <a:sym typeface="Calibri"/>
              </a:rPr>
              <a:t>: </a:t>
            </a:r>
          </a:p>
          <a:p>
            <a:pPr marL="342900" lvl="0" indent="-342900" algn="l">
              <a:spcBef>
                <a:spcPts val="360"/>
              </a:spcBef>
              <a:buClr>
                <a:srgbClr val="000000"/>
              </a:buClr>
              <a:buSzPct val="100000"/>
              <a:buFont typeface="Wingdings" charset="2"/>
              <a:buChar char="Ø"/>
            </a:pPr>
            <a:r>
              <a:rPr lang="en-US" sz="2000" dirty="0">
                <a:solidFill>
                  <a:schemeClr val="tx1"/>
                </a:solidFill>
                <a:ea typeface="Calibri"/>
                <a:cs typeface="Calibri"/>
                <a:sym typeface="Calibri"/>
              </a:rPr>
              <a:t>Bring back media waiver</a:t>
            </a:r>
          </a:p>
          <a:p>
            <a:pPr marL="342900" lvl="0" indent="-342900" algn="l">
              <a:spcBef>
                <a:spcPts val="360"/>
              </a:spcBef>
              <a:buClr>
                <a:srgbClr val="000000"/>
              </a:buClr>
              <a:buSzPct val="100000"/>
              <a:buFont typeface="Wingdings" charset="2"/>
              <a:buChar char="Ø"/>
            </a:pPr>
            <a:r>
              <a:rPr lang="en-US" sz="2000" dirty="0">
                <a:solidFill>
                  <a:schemeClr val="tx1"/>
                </a:solidFill>
                <a:ea typeface="Calibri"/>
                <a:cs typeface="Calibri"/>
                <a:sym typeface="Calibri"/>
              </a:rPr>
              <a:t>Get supplies (Choice):</a:t>
            </a:r>
          </a:p>
          <a:p>
            <a:pPr lvl="0" algn="l">
              <a:spcBef>
                <a:spcPts val="360"/>
              </a:spcBef>
              <a:buClr>
                <a:srgbClr val="000000"/>
              </a:buClr>
              <a:buSzPct val="100000"/>
            </a:pPr>
            <a:r>
              <a:rPr lang="en-US" sz="2000" dirty="0">
                <a:solidFill>
                  <a:schemeClr val="tx1"/>
                </a:solidFill>
                <a:ea typeface="Calibri"/>
                <a:cs typeface="Calibri"/>
                <a:sym typeface="Calibri"/>
              </a:rPr>
              <a:t> 1 5-Subject Notebook; 1 Binder with 5 tabs; </a:t>
            </a:r>
            <a:r>
              <a:rPr lang="en-US" sz="2000" dirty="0">
                <a:solidFill>
                  <a:srgbClr val="FF0000"/>
                </a:solidFill>
                <a:ea typeface="Calibri"/>
                <a:cs typeface="Calibri"/>
                <a:sym typeface="Calibri"/>
              </a:rPr>
              <a:t>OR</a:t>
            </a:r>
            <a:r>
              <a:rPr lang="en-US" sz="2000" dirty="0">
                <a:solidFill>
                  <a:schemeClr val="tx1"/>
                </a:solidFill>
                <a:ea typeface="Calibri"/>
                <a:cs typeface="Calibri"/>
                <a:sym typeface="Calibri"/>
              </a:rPr>
              <a:t> 5 single-subject notebooks</a:t>
            </a:r>
          </a:p>
          <a:p>
            <a:pPr marL="342900" lvl="0" indent="-342900" algn="l">
              <a:spcBef>
                <a:spcPts val="360"/>
              </a:spcBef>
              <a:buClr>
                <a:srgbClr val="000000"/>
              </a:buClr>
              <a:buSzPct val="100000"/>
              <a:buFont typeface="Wingdings" charset="2"/>
              <a:buChar char="Ø"/>
            </a:pPr>
            <a:r>
              <a:rPr lang="en-US" sz="2000" dirty="0">
                <a:solidFill>
                  <a:schemeClr val="tx1"/>
                </a:solidFill>
                <a:ea typeface="Calibri"/>
                <a:cs typeface="Calibri"/>
                <a:sym typeface="Calibri"/>
              </a:rPr>
              <a:t>RANK top four choices for book club</a:t>
            </a:r>
          </a:p>
          <a:p>
            <a:pPr marL="342900" lvl="0" indent="-342900" algn="l">
              <a:spcBef>
                <a:spcPts val="360"/>
              </a:spcBef>
              <a:buClr>
                <a:srgbClr val="000000"/>
              </a:buClr>
              <a:buSzPct val="100000"/>
              <a:buFont typeface="Wingdings" charset="2"/>
              <a:buChar char="Ø"/>
            </a:pPr>
            <a:endParaRPr lang="en-US" sz="2000" dirty="0">
              <a:solidFill>
                <a:schemeClr val="tx1"/>
              </a:solidFill>
              <a:ea typeface="Calibri"/>
              <a:cs typeface="Calibri"/>
              <a:sym typeface="Calibri"/>
            </a:endParaRPr>
          </a:p>
          <a:p>
            <a:pPr marL="342900" lvl="0" indent="-342900" algn="l">
              <a:spcBef>
                <a:spcPts val="360"/>
              </a:spcBef>
              <a:buClr>
                <a:srgbClr val="000000"/>
              </a:buClr>
              <a:buSzPct val="100000"/>
              <a:buFont typeface="Wingdings" charset="2"/>
              <a:buChar char="Ø"/>
            </a:pPr>
            <a:endParaRPr lang="en-US" sz="2000" dirty="0">
              <a:solidFill>
                <a:schemeClr val="tx1"/>
              </a:solidFill>
              <a:ea typeface="Calibri"/>
              <a:cs typeface="Calibri"/>
              <a:sym typeface="Calibri"/>
            </a:endParaRPr>
          </a:p>
          <a:p>
            <a:pPr lvl="0" algn="l">
              <a:spcBef>
                <a:spcPts val="360"/>
              </a:spcBef>
              <a:buClr>
                <a:srgbClr val="000000"/>
              </a:buClr>
              <a:buSzPct val="100000"/>
            </a:pPr>
            <a:endParaRPr lang="en-US" sz="2400" dirty="0">
              <a:solidFill>
                <a:schemeClr val="tx1"/>
              </a:solidFill>
              <a:ea typeface="Calibri"/>
              <a:cs typeface="Calibri"/>
              <a:sym typeface="Calibri"/>
            </a:endParaRPr>
          </a:p>
          <a:p>
            <a:pPr lvl="0" algn="l">
              <a:spcBef>
                <a:spcPts val="360"/>
              </a:spcBef>
              <a:buClr>
                <a:srgbClr val="000000"/>
              </a:buClr>
              <a:buSzPct val="100000"/>
            </a:pPr>
            <a:endParaRPr lang="en-US" sz="2400" b="1" dirty="0">
              <a:solidFill>
                <a:schemeClr val="tx1"/>
              </a:solidFill>
              <a:latin typeface="Calibri"/>
              <a:ea typeface="Calibri"/>
              <a:cs typeface="Calibri"/>
              <a:sym typeface="Calibri"/>
            </a:endParaRPr>
          </a:p>
          <a:p>
            <a:pPr lvl="0" algn="l">
              <a:spcBef>
                <a:spcPts val="360"/>
              </a:spcBef>
              <a:buClr>
                <a:srgbClr val="000000"/>
              </a:buClr>
              <a:buSzPct val="100000"/>
            </a:pPr>
            <a:endParaRPr lang="en-US" sz="1800" b="1" dirty="0">
              <a:solidFill>
                <a:schemeClr val="tx1"/>
              </a:solidFill>
              <a:ea typeface="Calibri"/>
              <a:cs typeface="Calibri"/>
              <a:sym typeface="Calibri"/>
            </a:endParaRPr>
          </a:p>
          <a:p>
            <a:pPr lvl="0" algn="l">
              <a:spcBef>
                <a:spcPts val="360"/>
              </a:spcBef>
              <a:buClr>
                <a:srgbClr val="000000"/>
              </a:buClr>
              <a:buSzPct val="100000"/>
            </a:pPr>
            <a:endParaRPr lang="en-US" sz="1800" b="1" dirty="0">
              <a:solidFill>
                <a:schemeClr val="tx1"/>
              </a:solidFill>
              <a:latin typeface="Calibri"/>
              <a:ea typeface="Calibri"/>
              <a:cs typeface="Calibri"/>
              <a:sym typeface="Calibri"/>
            </a:endParaRPr>
          </a:p>
        </p:txBody>
      </p:sp>
      <p:pic>
        <p:nvPicPr>
          <p:cNvPr id="5" name="Picture 4" descr="IMG_85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53" y="740716"/>
            <a:ext cx="3327435" cy="3056702"/>
          </a:xfrm>
          <a:prstGeom prst="rect">
            <a:avLst/>
          </a:prstGeom>
        </p:spPr>
      </p:pic>
      <p:pic>
        <p:nvPicPr>
          <p:cNvPr id="6" name="Picture 5" descr="IMG_85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54" y="3985682"/>
            <a:ext cx="3414890" cy="2561168"/>
          </a:xfrm>
          <a:prstGeom prst="rect">
            <a:avLst/>
          </a:prstGeom>
        </p:spPr>
      </p:pic>
    </p:spTree>
    <p:extLst>
      <p:ext uri="{BB962C8B-B14F-4D97-AF65-F5344CB8AC3E}">
        <p14:creationId xmlns:p14="http://schemas.microsoft.com/office/powerpoint/2010/main" val="297452387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9040969" cy="1143000"/>
          </a:xfrm>
        </p:spPr>
        <p:txBody>
          <a:bodyPr>
            <a:normAutofit fontScale="90000"/>
          </a:bodyPr>
          <a:lstStyle/>
          <a:p>
            <a:br>
              <a:rPr lang="en-US" dirty="0">
                <a:latin typeface="Berlin Sans FB Demi" panose="020E0802020502020306" pitchFamily="34" charset="0"/>
              </a:rPr>
            </a:br>
            <a:r>
              <a:rPr lang="en-US" dirty="0">
                <a:latin typeface="Berlin Sans FB Demi" panose="020E0802020502020306" pitchFamily="34" charset="0"/>
              </a:rPr>
              <a:t>Boundaries &amp; Restorative Process:</a:t>
            </a:r>
            <a:br>
              <a:rPr lang="en-US" dirty="0">
                <a:latin typeface="Berlin Sans FB Demi" panose="020E0802020502020306" pitchFamily="34" charset="0"/>
              </a:rPr>
            </a:br>
            <a:r>
              <a:rPr lang="en-US" sz="3600" dirty="0">
                <a:latin typeface="Berlin Sans FB Demi" panose="020E0802020502020306" pitchFamily="34" charset="0"/>
              </a:rPr>
              <a:t>Another path to ownership</a:t>
            </a:r>
            <a:br>
              <a:rPr lang="en-US" sz="3600" dirty="0"/>
            </a:br>
            <a:endParaRPr lang="en-US" sz="3600" i="1" dirty="0"/>
          </a:p>
        </p:txBody>
      </p:sp>
      <p:sp>
        <p:nvSpPr>
          <p:cNvPr id="3" name="Content Placeholder 2"/>
          <p:cNvSpPr>
            <a:spLocks noGrp="1"/>
          </p:cNvSpPr>
          <p:nvPr>
            <p:ph idx="1"/>
          </p:nvPr>
        </p:nvSpPr>
        <p:spPr>
          <a:xfrm>
            <a:off x="0" y="1305720"/>
            <a:ext cx="9144000" cy="5552280"/>
          </a:xfrm>
          <a:solidFill>
            <a:schemeClr val="accent3">
              <a:lumMod val="40000"/>
              <a:lumOff val="60000"/>
            </a:schemeClr>
          </a:solidFill>
        </p:spPr>
        <p:txBody>
          <a:bodyPr>
            <a:normAutofit/>
          </a:bodyPr>
          <a:lstStyle/>
          <a:p>
            <a:pPr marL="0" indent="0">
              <a:buNone/>
            </a:pPr>
            <a:r>
              <a:rPr lang="en-US" b="1" dirty="0">
                <a:latin typeface="Bodoni MT" panose="02070603080606020203" pitchFamily="18" charset="0"/>
              </a:rPr>
              <a:t>Read over the Guidelines Silently.</a:t>
            </a:r>
            <a:endParaRPr lang="en-US" b="1" i="1" dirty="0">
              <a:latin typeface="Bodoni MT" panose="02070603080606020203" pitchFamily="18" charset="0"/>
            </a:endParaRPr>
          </a:p>
          <a:p>
            <a:r>
              <a:rPr lang="en-US" sz="3600" dirty="0">
                <a:latin typeface="Bodoni MT" panose="02070603080606020203" pitchFamily="18" charset="0"/>
              </a:rPr>
              <a:t>What are the five boundaries?</a:t>
            </a:r>
          </a:p>
          <a:p>
            <a:r>
              <a:rPr lang="en-US" sz="3600" dirty="0">
                <a:latin typeface="Bodoni MT" panose="02070603080606020203" pitchFamily="18" charset="0"/>
              </a:rPr>
              <a:t>Who enforces the boundaries?</a:t>
            </a:r>
          </a:p>
          <a:p>
            <a:r>
              <a:rPr lang="en-US" sz="3600" dirty="0">
                <a:latin typeface="Bodoni MT" panose="02070603080606020203" pitchFamily="18" charset="0"/>
              </a:rPr>
              <a:t>What is the main difference between a restorative and disciplinary process? </a:t>
            </a:r>
            <a:endParaRPr lang="en-US" sz="3600" dirty="0"/>
          </a:p>
          <a:p>
            <a:r>
              <a:rPr lang="en-US" sz="3600" dirty="0">
                <a:latin typeface="Bodoni MT" panose="02070603080606020203" pitchFamily="18" charset="0"/>
              </a:rPr>
              <a:t>How do you request a restorative dialogue?</a:t>
            </a:r>
          </a:p>
          <a:p>
            <a:r>
              <a:rPr lang="en-US" sz="3600" dirty="0">
                <a:latin typeface="Bodoni MT" panose="02070603080606020203" pitchFamily="18" charset="0"/>
              </a:rPr>
              <a:t>What are class agreements?</a:t>
            </a:r>
          </a:p>
          <a:p>
            <a:r>
              <a:rPr lang="en-US" sz="3600" dirty="0">
                <a:latin typeface="Bodoni MT" panose="02070603080606020203" pitchFamily="18" charset="0"/>
              </a:rPr>
              <a:t>What is different from last year?</a:t>
            </a:r>
          </a:p>
          <a:p>
            <a:endParaRPr lang="en-US" dirty="0">
              <a:latin typeface="Bodoni MT" panose="02070603080606020203" pitchFamily="18" charset="0"/>
            </a:endParaRPr>
          </a:p>
        </p:txBody>
      </p:sp>
    </p:spTree>
    <p:extLst>
      <p:ext uri="{BB962C8B-B14F-4D97-AF65-F5344CB8AC3E}">
        <p14:creationId xmlns:p14="http://schemas.microsoft.com/office/powerpoint/2010/main" val="29591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 y="0"/>
            <a:ext cx="8809022" cy="927279"/>
          </a:xfrm>
        </p:spPr>
        <p:txBody>
          <a:bodyPr>
            <a:normAutofit/>
          </a:bodyPr>
          <a:lstStyle/>
          <a:p>
            <a:r>
              <a:rPr lang="en-US" dirty="0">
                <a:latin typeface="Berlin Sans FB Demi" panose="020E0802020502020306" pitchFamily="34" charset="0"/>
              </a:rPr>
              <a:t>Class Agreements</a:t>
            </a:r>
            <a:endParaRPr lang="en-US" sz="2200" i="1" dirty="0">
              <a:latin typeface="Berlin Sans FB Demi" panose="020E0802020502020306" pitchFamily="34" charset="0"/>
            </a:endParaRPr>
          </a:p>
        </p:txBody>
      </p:sp>
      <p:sp>
        <p:nvSpPr>
          <p:cNvPr id="3" name="Content Placeholder 2"/>
          <p:cNvSpPr>
            <a:spLocks noGrp="1"/>
          </p:cNvSpPr>
          <p:nvPr>
            <p:ph idx="1"/>
          </p:nvPr>
        </p:nvSpPr>
        <p:spPr>
          <a:xfrm>
            <a:off x="0" y="633549"/>
            <a:ext cx="9144000" cy="5892085"/>
          </a:xfrm>
        </p:spPr>
        <p:txBody>
          <a:bodyPr>
            <a:normAutofit/>
          </a:bodyPr>
          <a:lstStyle/>
          <a:p>
            <a:pPr marL="0" indent="0" algn="ctr">
              <a:lnSpc>
                <a:spcPct val="150000"/>
              </a:lnSpc>
              <a:buNone/>
            </a:pPr>
            <a:r>
              <a:rPr lang="en-US" sz="5400" b="1" dirty="0">
                <a:latin typeface="Bodoni MT" panose="02070603080606020203" pitchFamily="18" charset="0"/>
              </a:rPr>
              <a:t>What do you need from your classmates, teachers, and self in order to be productive and happy in this class?</a:t>
            </a:r>
            <a:endParaRPr lang="en-US" sz="5400" dirty="0">
              <a:latin typeface="Bodoni MT" panose="02070603080606020203" pitchFamily="18" charset="0"/>
            </a:endParaRPr>
          </a:p>
        </p:txBody>
      </p:sp>
    </p:spTree>
    <p:extLst>
      <p:ext uri="{BB962C8B-B14F-4D97-AF65-F5344CB8AC3E}">
        <p14:creationId xmlns:p14="http://schemas.microsoft.com/office/powerpoint/2010/main" val="355232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3549"/>
            <a:ext cx="9144000" cy="5892085"/>
          </a:xfrm>
        </p:spPr>
        <p:txBody>
          <a:bodyPr>
            <a:normAutofit fontScale="92500" lnSpcReduction="20000"/>
          </a:bodyPr>
          <a:lstStyle/>
          <a:p>
            <a:pPr marL="0" lvl="0" indent="0" algn="ctr">
              <a:spcBef>
                <a:spcPts val="360"/>
              </a:spcBef>
              <a:buClr>
                <a:srgbClr val="000000"/>
              </a:buClr>
              <a:buSzPct val="100000"/>
              <a:buNone/>
            </a:pPr>
            <a:r>
              <a:rPr lang="en-US" sz="6000" u="sng" dirty="0">
                <a:ea typeface="Calibri"/>
                <a:cs typeface="Calibri"/>
                <a:sym typeface="Calibri"/>
              </a:rPr>
              <a:t>To Do</a:t>
            </a:r>
            <a:r>
              <a:rPr lang="en-US" sz="6000" dirty="0">
                <a:ea typeface="Calibri"/>
                <a:cs typeface="Calibri"/>
                <a:sym typeface="Calibri"/>
              </a:rPr>
              <a:t>: </a:t>
            </a:r>
          </a:p>
          <a:p>
            <a:pPr lvl="0">
              <a:spcBef>
                <a:spcPts val="360"/>
              </a:spcBef>
              <a:buClr>
                <a:srgbClr val="000000"/>
              </a:buClr>
              <a:buSzPct val="100000"/>
              <a:buFont typeface="Wingdings" charset="2"/>
              <a:buChar char="Ø"/>
            </a:pPr>
            <a:r>
              <a:rPr lang="en-US" sz="5400" dirty="0">
                <a:ea typeface="Calibri"/>
                <a:cs typeface="Calibri"/>
                <a:sym typeface="Calibri"/>
              </a:rPr>
              <a:t>Bring back </a:t>
            </a:r>
            <a:r>
              <a:rPr lang="en-US" sz="5400" dirty="0">
                <a:solidFill>
                  <a:srgbClr val="3366FF"/>
                </a:solidFill>
                <a:ea typeface="Calibri"/>
                <a:cs typeface="Calibri"/>
                <a:sym typeface="Calibri"/>
              </a:rPr>
              <a:t>media waiver</a:t>
            </a:r>
          </a:p>
          <a:p>
            <a:pPr lvl="0">
              <a:spcBef>
                <a:spcPts val="360"/>
              </a:spcBef>
              <a:buClr>
                <a:srgbClr val="000000"/>
              </a:buClr>
              <a:buSzPct val="100000"/>
              <a:buFont typeface="Wingdings" charset="2"/>
              <a:buChar char="Ø"/>
            </a:pPr>
            <a:r>
              <a:rPr lang="en-US" sz="5400" dirty="0">
                <a:solidFill>
                  <a:srgbClr val="FF0000"/>
                </a:solidFill>
                <a:ea typeface="Calibri"/>
                <a:cs typeface="Calibri"/>
                <a:sym typeface="Calibri"/>
              </a:rPr>
              <a:t>Get supplies </a:t>
            </a:r>
            <a:r>
              <a:rPr lang="en-US" sz="5400" dirty="0">
                <a:ea typeface="Calibri"/>
                <a:cs typeface="Calibri"/>
                <a:sym typeface="Calibri"/>
              </a:rPr>
              <a:t>(Choice):</a:t>
            </a:r>
          </a:p>
          <a:p>
            <a:pPr lvl="0">
              <a:spcBef>
                <a:spcPts val="360"/>
              </a:spcBef>
              <a:buClr>
                <a:srgbClr val="000000"/>
              </a:buClr>
              <a:buSzPct val="100000"/>
            </a:pPr>
            <a:r>
              <a:rPr lang="en-US" sz="5400" dirty="0">
                <a:ea typeface="Calibri"/>
                <a:cs typeface="Calibri"/>
                <a:sym typeface="Calibri"/>
              </a:rPr>
              <a:t> 1 5-Subject Notebook &amp; folder; </a:t>
            </a:r>
            <a:r>
              <a:rPr lang="en-US" sz="5400" dirty="0">
                <a:solidFill>
                  <a:srgbClr val="FF0000"/>
                </a:solidFill>
                <a:ea typeface="Calibri"/>
                <a:cs typeface="Calibri"/>
                <a:sym typeface="Calibri"/>
              </a:rPr>
              <a:t>OR</a:t>
            </a:r>
            <a:r>
              <a:rPr lang="en-US" sz="5400" dirty="0">
                <a:ea typeface="Calibri"/>
                <a:cs typeface="Calibri"/>
                <a:sym typeface="Calibri"/>
              </a:rPr>
              <a:t> 1 Binder with 5 tabs; </a:t>
            </a:r>
            <a:r>
              <a:rPr lang="en-US" sz="5400" dirty="0">
                <a:solidFill>
                  <a:srgbClr val="FF0000"/>
                </a:solidFill>
                <a:ea typeface="Calibri"/>
                <a:cs typeface="Calibri"/>
                <a:sym typeface="Calibri"/>
              </a:rPr>
              <a:t>OR</a:t>
            </a:r>
            <a:r>
              <a:rPr lang="en-US" sz="5400" dirty="0">
                <a:ea typeface="Calibri"/>
                <a:cs typeface="Calibri"/>
                <a:sym typeface="Calibri"/>
              </a:rPr>
              <a:t> 5 single-subject notebooks &amp; folder</a:t>
            </a:r>
          </a:p>
          <a:p>
            <a:pPr lvl="0">
              <a:spcBef>
                <a:spcPts val="360"/>
              </a:spcBef>
              <a:buClr>
                <a:srgbClr val="000000"/>
              </a:buClr>
              <a:buSzPct val="100000"/>
              <a:buFont typeface="Wingdings" charset="2"/>
              <a:buChar char="Ø"/>
            </a:pPr>
            <a:r>
              <a:rPr lang="en-US" sz="5400" dirty="0">
                <a:solidFill>
                  <a:srgbClr val="81DE42"/>
                </a:solidFill>
                <a:ea typeface="Calibri"/>
                <a:cs typeface="Calibri"/>
                <a:sym typeface="Calibri"/>
              </a:rPr>
              <a:t>RANK</a:t>
            </a:r>
            <a:r>
              <a:rPr lang="en-US" sz="5400" dirty="0">
                <a:ea typeface="Calibri"/>
                <a:cs typeface="Calibri"/>
                <a:sym typeface="Calibri"/>
              </a:rPr>
              <a:t> top four choices for book club</a:t>
            </a:r>
          </a:p>
        </p:txBody>
      </p:sp>
    </p:spTree>
    <p:extLst>
      <p:ext uri="{BB962C8B-B14F-4D97-AF65-F5344CB8AC3E}">
        <p14:creationId xmlns:p14="http://schemas.microsoft.com/office/powerpoint/2010/main" val="188774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710" y="603105"/>
            <a:ext cx="8741833" cy="5088466"/>
          </a:xfrm>
        </p:spPr>
        <p:txBody>
          <a:bodyPr>
            <a:noAutofit/>
          </a:bodyPr>
          <a:lstStyle/>
          <a:p>
            <a:pPr marL="0" indent="0">
              <a:buNone/>
            </a:pPr>
            <a:r>
              <a:rPr lang="en-US" sz="4000" dirty="0"/>
              <a:t>Mingle, Cluster</a:t>
            </a:r>
          </a:p>
          <a:p>
            <a:pPr marL="0" indent="0">
              <a:buNone/>
            </a:pPr>
            <a:endParaRPr lang="en-US" sz="4000" dirty="0"/>
          </a:p>
          <a:p>
            <a:pPr marL="0" indent="0">
              <a:buNone/>
            </a:pPr>
            <a:endParaRPr lang="en-US" sz="4000" dirty="0"/>
          </a:p>
          <a:p>
            <a:pPr marL="0" indent="0">
              <a:buNone/>
            </a:pPr>
            <a:r>
              <a:rPr lang="en-US" sz="4000" dirty="0"/>
              <a:t>Form four groups of 6-7 people</a:t>
            </a:r>
          </a:p>
          <a:p>
            <a:pPr marL="0" indent="0">
              <a:buNone/>
            </a:pPr>
            <a:endParaRPr lang="en-US" sz="1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410259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Student Feedback </a:t>
            </a:r>
            <a:r>
              <a:rPr lang="en-US" sz="2400" dirty="0"/>
              <a:t>//</a:t>
            </a:r>
            <a:r>
              <a:rPr lang="en-US" sz="2400" b="1" dirty="0"/>
              <a:t>English Amped Junior Class</a:t>
            </a:r>
            <a:br>
              <a:rPr lang="en-US" sz="2400" dirty="0"/>
            </a:br>
            <a:r>
              <a:rPr lang="en-US" sz="2400" b="1" dirty="0"/>
              <a:t>2015-2016 Report </a:t>
            </a:r>
            <a:br>
              <a:rPr lang="en-US" sz="2400" dirty="0"/>
            </a:br>
            <a:r>
              <a:rPr lang="en-US" sz="2400" b="1" dirty="0">
                <a:solidFill>
                  <a:srgbClr val="3366FF"/>
                </a:solidFill>
              </a:rPr>
              <a:t>Prepared by Anna West &amp; Destiny Cooper</a:t>
            </a:r>
            <a:endParaRPr lang="en-US" sz="2400" dirty="0">
              <a:solidFill>
                <a:srgbClr val="3366FF"/>
              </a:solidFill>
            </a:endParaRPr>
          </a:p>
        </p:txBody>
      </p:sp>
      <p:sp>
        <p:nvSpPr>
          <p:cNvPr id="3" name="Content Placeholder 2"/>
          <p:cNvSpPr>
            <a:spLocks noGrp="1"/>
          </p:cNvSpPr>
          <p:nvPr>
            <p:ph idx="1"/>
          </p:nvPr>
        </p:nvSpPr>
        <p:spPr>
          <a:xfrm>
            <a:off x="211667" y="1600201"/>
            <a:ext cx="8741833" cy="5088466"/>
          </a:xfrm>
        </p:spPr>
        <p:txBody>
          <a:bodyPr>
            <a:noAutofit/>
          </a:bodyPr>
          <a:lstStyle/>
          <a:p>
            <a:pPr marL="0" indent="0">
              <a:buNone/>
            </a:pPr>
            <a:r>
              <a:rPr lang="en-US" sz="4000" dirty="0"/>
              <a:t>In May 2016, we gathered short answer surveys from 21 respondents in our junior class to gain students’ insights and ideas for the coming year. Following is a compilation of student responses on the survey organized into thematic codes.    </a:t>
            </a:r>
          </a:p>
          <a:p>
            <a:pPr marL="0" indent="0">
              <a:buNone/>
            </a:pPr>
            <a:endParaRPr lang="en-US" sz="1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400536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Get Into Groups, Choose Topic</a:t>
            </a:r>
          </a:p>
        </p:txBody>
      </p:sp>
      <p:sp>
        <p:nvSpPr>
          <p:cNvPr id="3" name="Content Placeholder 2"/>
          <p:cNvSpPr>
            <a:spLocks noGrp="1"/>
          </p:cNvSpPr>
          <p:nvPr>
            <p:ph idx="1"/>
          </p:nvPr>
        </p:nvSpPr>
        <p:spPr/>
        <p:txBody>
          <a:bodyPr>
            <a:normAutofit/>
          </a:bodyPr>
          <a:lstStyle/>
          <a:p>
            <a:pPr marL="0" indent="0">
              <a:buNone/>
            </a:pPr>
            <a:r>
              <a:rPr lang="en-US" dirty="0">
                <a:solidFill>
                  <a:srgbClr val="F79646"/>
                </a:solidFill>
              </a:rPr>
              <a:t>Each Group Choose a Data Section </a:t>
            </a:r>
          </a:p>
          <a:p>
            <a:pPr marL="0" indent="0">
              <a:buNone/>
            </a:pPr>
            <a:r>
              <a:rPr lang="en-US" dirty="0"/>
              <a:t>Part 1: What worked?</a:t>
            </a:r>
          </a:p>
          <a:p>
            <a:pPr marL="0" indent="0">
              <a:buNone/>
            </a:pPr>
            <a:r>
              <a:rPr lang="en-US" dirty="0"/>
              <a:t>Part 2: What needed improvement?</a:t>
            </a:r>
          </a:p>
          <a:p>
            <a:pPr marL="0" indent="0">
              <a:buNone/>
            </a:pPr>
            <a:r>
              <a:rPr lang="en-US" dirty="0"/>
              <a:t>Part 3: What mattered most?</a:t>
            </a:r>
          </a:p>
          <a:p>
            <a:pPr marL="0" indent="0">
              <a:buNone/>
            </a:pPr>
            <a:r>
              <a:rPr lang="en-US" dirty="0"/>
              <a:t>Part 4: What did students want for this year? </a:t>
            </a:r>
          </a:p>
        </p:txBody>
      </p:sp>
    </p:spTree>
    <p:extLst>
      <p:ext uri="{BB962C8B-B14F-4D97-AF65-F5344CB8AC3E}">
        <p14:creationId xmlns:p14="http://schemas.microsoft.com/office/powerpoint/2010/main" val="215944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Read Report and Prepare to Present</a:t>
            </a:r>
          </a:p>
        </p:txBody>
      </p:sp>
      <p:sp>
        <p:nvSpPr>
          <p:cNvPr id="3" name="Content Placeholder 2"/>
          <p:cNvSpPr>
            <a:spLocks noGrp="1"/>
          </p:cNvSpPr>
          <p:nvPr>
            <p:ph idx="1"/>
          </p:nvPr>
        </p:nvSpPr>
        <p:spPr/>
        <p:txBody>
          <a:bodyPr>
            <a:normAutofit/>
          </a:bodyPr>
          <a:lstStyle/>
          <a:p>
            <a:pPr marL="514350" indent="-514350">
              <a:buAutoNum type="arabicParenR"/>
            </a:pPr>
            <a:r>
              <a:rPr lang="en-US" dirty="0"/>
              <a:t>Read over your section as a group</a:t>
            </a:r>
          </a:p>
          <a:p>
            <a:pPr marL="514350" indent="-514350">
              <a:buAutoNum type="arabicParenR"/>
            </a:pPr>
            <a:endParaRPr lang="en-US" dirty="0">
              <a:solidFill>
                <a:srgbClr val="000000"/>
              </a:solidFill>
            </a:endParaRPr>
          </a:p>
          <a:p>
            <a:pPr marL="514350" indent="-514350">
              <a:buAutoNum type="arabicParenR"/>
            </a:pPr>
            <a:r>
              <a:rPr lang="en-US" dirty="0">
                <a:solidFill>
                  <a:srgbClr val="000000"/>
                </a:solidFill>
              </a:rPr>
              <a:t>Use chart paper to prepare a short visual and oral presentation that summarizes your section for the rest of the class</a:t>
            </a:r>
            <a:endParaRPr lang="en-US" dirty="0">
              <a:solidFill>
                <a:srgbClr val="F79646"/>
              </a:solidFill>
            </a:endParaRPr>
          </a:p>
          <a:p>
            <a:pPr marL="0" indent="0">
              <a:buNone/>
            </a:pPr>
            <a:endParaRPr lang="en-US" dirty="0">
              <a:solidFill>
                <a:srgbClr val="F79646"/>
              </a:solidFill>
            </a:endParaRPr>
          </a:p>
        </p:txBody>
      </p:sp>
    </p:spTree>
    <p:extLst>
      <p:ext uri="{BB962C8B-B14F-4D97-AF65-F5344CB8AC3E}">
        <p14:creationId xmlns:p14="http://schemas.microsoft.com/office/powerpoint/2010/main" val="191837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solidFill>
              </a:rPr>
              <a:t>Teacher Take-</a:t>
            </a:r>
            <a:r>
              <a:rPr lang="en-US" dirty="0" err="1">
                <a:solidFill>
                  <a:schemeClr val="accent6"/>
                </a:solidFill>
              </a:rPr>
              <a:t>Aways</a:t>
            </a:r>
            <a:endParaRPr lang="en-US" dirty="0">
              <a:solidFill>
                <a:schemeClr val="accent6"/>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a:t>As teachers of the 2016-2017 Senior English Amped class, our major take-ways from students’ perceptions of the class at the end of their Junior year are the following:</a:t>
            </a:r>
          </a:p>
          <a:p>
            <a:pPr lvl="0"/>
            <a:r>
              <a:rPr lang="en-US" b="1" dirty="0"/>
              <a:t>Community matters, but it’s not always easy.</a:t>
            </a:r>
            <a:r>
              <a:rPr lang="en-US" dirty="0"/>
              <a:t> Take time to care for community, and hold high expectations for how people treat one another because it is both a great source of joy and frustration for members of the class when people are not treating the class and one another with respect and care. Use community building, conflict resolution, and clear communication to foster an even stronger community.</a:t>
            </a:r>
          </a:p>
          <a:p>
            <a:pPr marL="0" lvl="0" indent="0">
              <a:buNone/>
            </a:pPr>
            <a:endParaRPr lang="en-US" dirty="0"/>
          </a:p>
          <a:p>
            <a:pPr lvl="0"/>
            <a:r>
              <a:rPr lang="en-US" b="1" dirty="0"/>
              <a:t>Freedom matters, but it’s not always easy either. </a:t>
            </a:r>
            <a:r>
              <a:rPr lang="en-US" dirty="0"/>
              <a:t>There needs to be a balance between the freedom and accountability that students experience in English Amped. This is closely connected to student ownership in learning and in trusting that self-selected and teacher-selected lessons are valuable and therefore deserve the attention, importance, and quality that accountability generates in learning.</a:t>
            </a:r>
          </a:p>
          <a:p>
            <a:pPr marL="0" indent="0">
              <a:buNone/>
            </a:pPr>
            <a:endParaRPr lang="en-US" dirty="0">
              <a:solidFill>
                <a:srgbClr val="F79646"/>
              </a:solidFill>
            </a:endParaRPr>
          </a:p>
        </p:txBody>
      </p:sp>
    </p:spTree>
    <p:extLst>
      <p:ext uri="{BB962C8B-B14F-4D97-AF65-F5344CB8AC3E}">
        <p14:creationId xmlns:p14="http://schemas.microsoft.com/office/powerpoint/2010/main" val="306331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solidFill>
              </a:rPr>
              <a:t>Teacher Take-</a:t>
            </a:r>
            <a:r>
              <a:rPr lang="en-US" dirty="0" err="1">
                <a:solidFill>
                  <a:schemeClr val="accent6"/>
                </a:solidFill>
              </a:rPr>
              <a:t>Aways</a:t>
            </a:r>
            <a:endParaRPr lang="en-US" dirty="0">
              <a:solidFill>
                <a:schemeClr val="accent6"/>
              </a:solidFill>
            </a:endParaRP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dirty="0"/>
              <a:t> </a:t>
            </a:r>
            <a:r>
              <a:rPr lang="en-US" b="1" dirty="0"/>
              <a:t>Organization matters.</a:t>
            </a:r>
            <a:r>
              <a:rPr lang="en-US" dirty="0"/>
              <a:t> Teachers needs to have a clear plan that articulates goals, timelines, and grades so that students can understand how to manage their freedom and responsibilities within boundaries set up by the teachers. Likewise, students will take ownership of their own organization and adhere to the organizational requests of teachers to assist teachers in maintaining overall classroom organization.</a:t>
            </a:r>
          </a:p>
          <a:p>
            <a:pPr lvl="0"/>
            <a:endParaRPr lang="en-US" dirty="0"/>
          </a:p>
          <a:p>
            <a:pPr lvl="0"/>
            <a:r>
              <a:rPr lang="en-US" b="1" dirty="0"/>
              <a:t>Young people are powerful agents of change. </a:t>
            </a:r>
            <a:r>
              <a:rPr lang="en-US" dirty="0"/>
              <a:t>There is a powerful, capable group of people assembled in this class. This group is even more powerful now because students understand the creative impact they can have on education and on the lives of other young people who also deserve to be heard.</a:t>
            </a:r>
          </a:p>
          <a:p>
            <a:pPr lvl="0"/>
            <a:endParaRPr lang="en-US" b="1" dirty="0"/>
          </a:p>
          <a:p>
            <a:pPr lvl="0"/>
            <a:r>
              <a:rPr lang="en-US" b="1" dirty="0"/>
              <a:t>Students want to have an amazing, impactful, interactive, joyful, fun senior year. </a:t>
            </a:r>
            <a:r>
              <a:rPr lang="en-US" dirty="0"/>
              <a:t>Let’s do it!</a:t>
            </a:r>
          </a:p>
          <a:p>
            <a:pPr marL="0" indent="0">
              <a:buNone/>
            </a:pPr>
            <a:endParaRPr lang="en-US" dirty="0">
              <a:solidFill>
                <a:srgbClr val="F79646"/>
              </a:solidFill>
            </a:endParaRPr>
          </a:p>
        </p:txBody>
      </p:sp>
    </p:spTree>
    <p:extLst>
      <p:ext uri="{BB962C8B-B14F-4D97-AF65-F5344CB8AC3E}">
        <p14:creationId xmlns:p14="http://schemas.microsoft.com/office/powerpoint/2010/main" val="2856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9040969" cy="1143000"/>
          </a:xfrm>
        </p:spPr>
        <p:txBody>
          <a:bodyPr>
            <a:normAutofit/>
          </a:bodyPr>
          <a:lstStyle/>
          <a:p>
            <a:r>
              <a:rPr lang="en-US" dirty="0">
                <a:latin typeface="Berlin Sans FB Demi" panose="020E0802020502020306" pitchFamily="34" charset="0"/>
              </a:rPr>
              <a:t>Syllabus: One Path to Ownership</a:t>
            </a:r>
            <a:br>
              <a:rPr lang="en-US" dirty="0"/>
            </a:br>
            <a:endParaRPr lang="en-US" sz="2200" i="1" dirty="0"/>
          </a:p>
        </p:txBody>
      </p:sp>
      <p:sp>
        <p:nvSpPr>
          <p:cNvPr id="3" name="Content Placeholder 2"/>
          <p:cNvSpPr>
            <a:spLocks noGrp="1"/>
          </p:cNvSpPr>
          <p:nvPr>
            <p:ph idx="1"/>
          </p:nvPr>
        </p:nvSpPr>
        <p:spPr>
          <a:xfrm>
            <a:off x="0" y="1094704"/>
            <a:ext cx="9144000" cy="5763296"/>
          </a:xfrm>
          <a:solidFill>
            <a:schemeClr val="accent5">
              <a:lumMod val="60000"/>
              <a:lumOff val="40000"/>
            </a:schemeClr>
          </a:solidFill>
        </p:spPr>
        <p:txBody>
          <a:bodyPr>
            <a:normAutofit/>
          </a:bodyPr>
          <a:lstStyle/>
          <a:p>
            <a:pPr marL="0" indent="0">
              <a:buNone/>
            </a:pPr>
            <a:r>
              <a:rPr lang="en-US" b="1" dirty="0">
                <a:latin typeface="Bodoni MT" panose="02070603080606020203" pitchFamily="18" charset="0"/>
              </a:rPr>
              <a:t>Read over the Syllabus Silently.</a:t>
            </a:r>
            <a:endParaRPr lang="en-US" b="1" i="1" dirty="0">
              <a:latin typeface="Bodoni MT" panose="02070603080606020203" pitchFamily="18" charset="0"/>
            </a:endParaRPr>
          </a:p>
          <a:p>
            <a:r>
              <a:rPr lang="en-US" dirty="0">
                <a:latin typeface="Bodoni MT" panose="02070603080606020203" pitchFamily="18" charset="0"/>
              </a:rPr>
              <a:t>What is one goal of English 1001? One outcome?</a:t>
            </a:r>
          </a:p>
          <a:p>
            <a:r>
              <a:rPr lang="en-US" dirty="0">
                <a:latin typeface="Bodoni MT" panose="02070603080606020203" pitchFamily="18" charset="0"/>
              </a:rPr>
              <a:t>What percentage of 1001 DE grades will be earned this fall?</a:t>
            </a:r>
            <a:endParaRPr lang="en-US" dirty="0"/>
          </a:p>
          <a:p>
            <a:r>
              <a:rPr lang="en-US" dirty="0">
                <a:latin typeface="Bodoni MT" panose="02070603080606020203" pitchFamily="18" charset="0"/>
              </a:rPr>
              <a:t>What percentages are deducted for late work?</a:t>
            </a:r>
          </a:p>
          <a:p>
            <a:r>
              <a:rPr lang="en-US" dirty="0">
                <a:latin typeface="Bodoni MT" panose="02070603080606020203" pitchFamily="18" charset="0"/>
              </a:rPr>
              <a:t>What do you notice about Get Right?</a:t>
            </a:r>
          </a:p>
          <a:p>
            <a:r>
              <a:rPr lang="en-US" dirty="0">
                <a:latin typeface="Bodoni MT" panose="02070603080606020203" pitchFamily="18" charset="0"/>
              </a:rPr>
              <a:t>How many grades do you get for</a:t>
            </a:r>
          </a:p>
          <a:p>
            <a:pPr lvl="1"/>
            <a:r>
              <a:rPr lang="en-US" dirty="0">
                <a:latin typeface="Bodoni MT" panose="02070603080606020203" pitchFamily="18" charset="0"/>
              </a:rPr>
              <a:t>Homework? </a:t>
            </a:r>
          </a:p>
          <a:p>
            <a:r>
              <a:rPr lang="en-US" dirty="0">
                <a:latin typeface="Bodoni MT" panose="02070603080606020203" pitchFamily="18" charset="0"/>
              </a:rPr>
              <a:t>What is your first major assignment?</a:t>
            </a:r>
          </a:p>
          <a:p>
            <a:r>
              <a:rPr lang="en-US" dirty="0">
                <a:latin typeface="Bodoni MT" panose="02070603080606020203" pitchFamily="18" charset="0"/>
              </a:rPr>
              <a:t>What’s different? Where’s CPAR? Open </a:t>
            </a:r>
            <a:r>
              <a:rPr lang="en-US" dirty="0" err="1">
                <a:latin typeface="Bodoni MT" panose="02070603080606020203" pitchFamily="18" charset="0"/>
              </a:rPr>
              <a:t>Mics</a:t>
            </a:r>
            <a:r>
              <a:rPr lang="en-US" dirty="0">
                <a:latin typeface="Bodoni MT" panose="02070603080606020203" pitchFamily="18" charset="0"/>
              </a:rPr>
              <a:t>?</a:t>
            </a:r>
          </a:p>
          <a:p>
            <a:endParaRPr lang="en-US"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32310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 y="0"/>
            <a:ext cx="8809022" cy="927279"/>
          </a:xfrm>
        </p:spPr>
        <p:txBody>
          <a:bodyPr>
            <a:normAutofit fontScale="90000"/>
          </a:bodyPr>
          <a:lstStyle/>
          <a:p>
            <a:r>
              <a:rPr lang="en-US" dirty="0">
                <a:latin typeface="Berlin Sans FB Demi" panose="020E0802020502020306" pitchFamily="34" charset="0"/>
              </a:rPr>
              <a:t>Take Note: Materials and Resources</a:t>
            </a:r>
            <a:endParaRPr lang="en-US" sz="2200" i="1" dirty="0">
              <a:latin typeface="Berlin Sans FB Demi" panose="020E0802020502020306" pitchFamily="34" charset="0"/>
            </a:endParaRPr>
          </a:p>
        </p:txBody>
      </p:sp>
      <p:sp>
        <p:nvSpPr>
          <p:cNvPr id="3" name="Content Placeholder 2"/>
          <p:cNvSpPr>
            <a:spLocks noGrp="1"/>
          </p:cNvSpPr>
          <p:nvPr>
            <p:ph idx="1"/>
          </p:nvPr>
        </p:nvSpPr>
        <p:spPr>
          <a:xfrm>
            <a:off x="0" y="965915"/>
            <a:ext cx="9144000" cy="5892085"/>
          </a:xfrm>
          <a:solidFill>
            <a:schemeClr val="accent4">
              <a:lumMod val="40000"/>
              <a:lumOff val="60000"/>
            </a:schemeClr>
          </a:solidFill>
        </p:spPr>
        <p:txBody>
          <a:bodyPr>
            <a:normAutofit fontScale="92500" lnSpcReduction="10000"/>
          </a:bodyPr>
          <a:lstStyle/>
          <a:p>
            <a:pPr marL="0" indent="0">
              <a:lnSpc>
                <a:spcPct val="150000"/>
              </a:lnSpc>
              <a:buNone/>
            </a:pPr>
            <a:r>
              <a:rPr lang="en-US" b="1" u="sng" dirty="0">
                <a:latin typeface="Bodoni MT" panose="02070603080606020203" pitchFamily="18" charset="0"/>
              </a:rPr>
              <a:t>Daily Materials</a:t>
            </a:r>
            <a:r>
              <a:rPr lang="en-US" dirty="0">
                <a:latin typeface="Bodoni MT" panose="02070603080606020203" pitchFamily="18" charset="0"/>
              </a:rPr>
              <a:t>: Writing Utensils + Choice of</a:t>
            </a:r>
          </a:p>
          <a:p>
            <a:pPr>
              <a:lnSpc>
                <a:spcPct val="150000"/>
              </a:lnSpc>
            </a:pPr>
            <a:r>
              <a:rPr lang="en-US" dirty="0">
                <a:latin typeface="Bodoni MT" panose="02070603080606020203" pitchFamily="18" charset="0"/>
              </a:rPr>
              <a:t>One binder with 5 Tabs, Loose Leaf, &amp; One </a:t>
            </a:r>
            <a:r>
              <a:rPr lang="en-US" dirty="0"/>
              <a:t>Folder, </a:t>
            </a:r>
            <a:r>
              <a:rPr lang="en-US" dirty="0">
                <a:solidFill>
                  <a:srgbClr val="FF0000"/>
                </a:solidFill>
              </a:rPr>
              <a:t>OR</a:t>
            </a:r>
            <a:endParaRPr lang="en-US" dirty="0">
              <a:solidFill>
                <a:srgbClr val="FF0000"/>
              </a:solidFill>
              <a:latin typeface="Bodoni MT" panose="02070603080606020203" pitchFamily="18" charset="0"/>
            </a:endParaRPr>
          </a:p>
          <a:p>
            <a:pPr>
              <a:lnSpc>
                <a:spcPct val="150000"/>
              </a:lnSpc>
            </a:pPr>
            <a:r>
              <a:rPr lang="en-US" dirty="0">
                <a:latin typeface="Bodoni MT" panose="02070603080606020203" pitchFamily="18" charset="0"/>
              </a:rPr>
              <a:t>One 5-Subject Notebook &amp; One Folder, </a:t>
            </a:r>
            <a:r>
              <a:rPr lang="en-US" dirty="0">
                <a:solidFill>
                  <a:srgbClr val="FF0000"/>
                </a:solidFill>
                <a:latin typeface="Bodoni MT" panose="02070603080606020203" pitchFamily="18" charset="0"/>
              </a:rPr>
              <a:t>OR</a:t>
            </a:r>
          </a:p>
          <a:p>
            <a:pPr>
              <a:lnSpc>
                <a:spcPct val="150000"/>
              </a:lnSpc>
            </a:pPr>
            <a:r>
              <a:rPr lang="en-US" dirty="0">
                <a:latin typeface="Bodoni MT" panose="02070603080606020203" pitchFamily="18" charset="0"/>
              </a:rPr>
              <a:t>5 Single-Subject Notebooks &amp; One Folder</a:t>
            </a:r>
          </a:p>
          <a:p>
            <a:pPr marL="0" indent="0">
              <a:lnSpc>
                <a:spcPct val="150000"/>
              </a:lnSpc>
              <a:buNone/>
            </a:pPr>
            <a:r>
              <a:rPr lang="en-US" b="1" u="sng" dirty="0">
                <a:latin typeface="Bodoni MT" panose="02070603080606020203" pitchFamily="18" charset="0"/>
              </a:rPr>
              <a:t>Semester Portfolio</a:t>
            </a:r>
            <a:r>
              <a:rPr lang="en-US" dirty="0">
                <a:latin typeface="Bodoni MT" panose="02070603080606020203" pitchFamily="18" charset="0"/>
              </a:rPr>
              <a:t>: Binder or </a:t>
            </a:r>
            <a:r>
              <a:rPr lang="en-US" dirty="0" err="1">
                <a:latin typeface="Bodoni MT" panose="02070603080606020203" pitchFamily="18" charset="0"/>
              </a:rPr>
              <a:t>Weebly</a:t>
            </a:r>
            <a:r>
              <a:rPr lang="en-US" dirty="0">
                <a:latin typeface="Bodoni MT" panose="02070603080606020203" pitchFamily="18" charset="0"/>
              </a:rPr>
              <a:t> Website (in class)</a:t>
            </a:r>
          </a:p>
          <a:p>
            <a:pPr marL="0" indent="0">
              <a:lnSpc>
                <a:spcPct val="150000"/>
              </a:lnSpc>
              <a:buNone/>
            </a:pPr>
            <a:r>
              <a:rPr lang="en-US" b="1" u="sng" dirty="0">
                <a:latin typeface="Bodoni MT" panose="02070603080606020203" pitchFamily="18" charset="0"/>
              </a:rPr>
              <a:t>Book Club #1</a:t>
            </a:r>
            <a:r>
              <a:rPr lang="en-US" dirty="0">
                <a:latin typeface="Bodoni MT" panose="02070603080606020203" pitchFamily="18" charset="0"/>
              </a:rPr>
              <a:t>: </a:t>
            </a:r>
            <a:r>
              <a:rPr lang="en-US" i="1" dirty="0">
                <a:latin typeface="Bodoni MT" panose="02070603080606020203" pitchFamily="18" charset="0"/>
              </a:rPr>
              <a:t>TBD in next class</a:t>
            </a:r>
            <a:endParaRPr lang="en-US" dirty="0">
              <a:latin typeface="Bodoni MT" panose="02070603080606020203" pitchFamily="18" charset="0"/>
            </a:endParaRPr>
          </a:p>
          <a:p>
            <a:pPr marL="0" indent="0">
              <a:lnSpc>
                <a:spcPct val="150000"/>
              </a:lnSpc>
              <a:buNone/>
            </a:pPr>
            <a:r>
              <a:rPr lang="en-US" b="1" u="sng" dirty="0">
                <a:latin typeface="Bodoni MT" panose="02070603080606020203" pitchFamily="18" charset="0"/>
              </a:rPr>
              <a:t>Class Resources</a:t>
            </a:r>
            <a:r>
              <a:rPr lang="en-US" dirty="0">
                <a:latin typeface="Bodoni MT" panose="02070603080606020203" pitchFamily="18" charset="0"/>
              </a:rPr>
              <a:t>: </a:t>
            </a:r>
          </a:p>
          <a:p>
            <a:pPr>
              <a:lnSpc>
                <a:spcPct val="150000"/>
              </a:lnSpc>
            </a:pPr>
            <a:r>
              <a:rPr lang="en-US" dirty="0">
                <a:latin typeface="Bodoni MT" panose="02070603080606020203" pitchFamily="18" charset="0"/>
                <a:hlinkClick r:id="rId2"/>
              </a:rPr>
              <a:t>www.englishamped.weebly.com</a:t>
            </a:r>
            <a:endParaRPr lang="en-US" dirty="0">
              <a:latin typeface="Bodoni MT" panose="02070603080606020203" pitchFamily="18" charset="0"/>
            </a:endParaRPr>
          </a:p>
        </p:txBody>
      </p:sp>
    </p:spTree>
    <p:extLst>
      <p:ext uri="{BB962C8B-B14F-4D97-AF65-F5344CB8AC3E}">
        <p14:creationId xmlns:p14="http://schemas.microsoft.com/office/powerpoint/2010/main" val="772274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1846</TotalTime>
  <Words>665</Words>
  <Application>Microsoft Office PowerPoint</Application>
  <PresentationFormat>On-screen Show (4:3)</PresentationFormat>
  <Paragraphs>114</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Berlin Sans FB Demi</vt:lpstr>
      <vt:lpstr>Bodoni MT</vt:lpstr>
      <vt:lpstr>Calibri</vt:lpstr>
      <vt:lpstr>Courier New</vt:lpstr>
      <vt:lpstr>Wingdings</vt:lpstr>
      <vt:lpstr>Office Theme</vt:lpstr>
      <vt:lpstr>English Amped IV  </vt:lpstr>
      <vt:lpstr>PowerPoint Presentation</vt:lpstr>
      <vt:lpstr>Student Feedback //English Amped Junior Class 2015-2016 Report  Prepared by Anna West &amp; Destiny Cooper</vt:lpstr>
      <vt:lpstr>Get Into Groups, Choose Topic</vt:lpstr>
      <vt:lpstr>Read Report and Prepare to Present</vt:lpstr>
      <vt:lpstr>Teacher Take-Aways</vt:lpstr>
      <vt:lpstr>Teacher Take-Aways</vt:lpstr>
      <vt:lpstr>Syllabus: One Path to Ownership </vt:lpstr>
      <vt:lpstr>Take Note: Materials and Resources</vt:lpstr>
      <vt:lpstr> Boundaries &amp; Restorative Process: Another path to ownership </vt:lpstr>
      <vt:lpstr>Class Agreements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Torres</dc:creator>
  <cp:lastModifiedBy>Destiny Cooper</cp:lastModifiedBy>
  <cp:revision>131</cp:revision>
  <cp:lastPrinted>2016-01-04T19:40:49Z</cp:lastPrinted>
  <dcterms:created xsi:type="dcterms:W3CDTF">2015-11-15T19:22:42Z</dcterms:created>
  <dcterms:modified xsi:type="dcterms:W3CDTF">2016-09-06T21:55:42Z</dcterms:modified>
</cp:coreProperties>
</file>